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93" r:id="rId8"/>
    <p:sldId id="298" r:id="rId9"/>
    <p:sldId id="260" r:id="rId10"/>
    <p:sldId id="261" r:id="rId11"/>
    <p:sldId id="294" r:id="rId12"/>
    <p:sldId id="295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9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2548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A7C3"/>
    <a:srgbClr val="1C3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0C80F7D-2CE3-44E0-BB90-7D6B165C47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8E6A21F0-2E08-42FF-B0D5-8E62C692BF4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548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713dda703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6713dda703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140b8dcea_0_1568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140b8dcea_0_15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95cf03b45_0_63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295cf03b45_0_6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295cf03b45_0_5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295cf03b45_0_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295cf03b45_0_15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295cf03b45_0_1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295cf03b45_0_19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295cf03b45_0_1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295cf03b45_0_29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295cf03b45_0_2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295cf03b45_0_3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295cf03b45_0_3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95cf03b45_0_4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95cf03b45_0_4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95cf03b45_0_4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95cf03b45_0_4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5122997aa4_0_10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5122997aa4_0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25557bd252_0_211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25557bd252_0_21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5122997aa4_0_15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5122997aa4_0_1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radiant tvl - 612.6M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aave – 9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compound - 2.54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goledo = </a:t>
            </a: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6,405,443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lendhub 9,291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defillma  6/14 </a:t>
            </a:r>
            <a:endParaRPr lang="zh-CN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5140b8dcea_0_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5140b8dcea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5140b8dcea_0_6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5140b8dcea_0_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5140b8dcea_0_11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5140b8dcea_0_1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2b0c65533d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2b0c65533d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295cf03b45_0_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295cf03b45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5140b8dcea_0_504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5140b8dcea_0_5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95cf03b45_0_24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95cf03b45_0_2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53fa06e7b2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53fa06e7b2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53fa06e7b2_0_21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253fa06e7b2_0_2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53fa06e7b2_0_9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253fa06e7b2_0_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295cf03b45_0_49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295cf03b45_0_4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2295cf03b45_0_58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2295cf03b45_0_5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25140b8dcea_0_40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25140b8dcea_0_4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25140b8dcea_0_30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25140b8dcea_0_3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5140b8dcea_0_2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5140b8dcea_0_2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5140b8dcea_0_21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5140b8dcea_0_2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25c348f835_0_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225c348f835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5140b8dcea_0_16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25140b8dcea_0_1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225557bd252_0_10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225557bd252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4d91d880ab_0_27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4d91d880ab_0_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95cf03b45_0_39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95cf03b45_0_3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3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2725" tIns="92725" rIns="92725" bIns="92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4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  <a:defRPr sz="17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8" Type="http://schemas.openxmlformats.org/officeDocument/2006/relationships/notesSlide" Target="../notesSlides/notesSlide10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hyperlink" Target="https://docs.radiant.capital/radiant/project-info/rdnt-tokenomics" TargetMode="Externa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image" Target="../media/image15.png"/><Relationship Id="rId7" Type="http://schemas.openxmlformats.org/officeDocument/2006/relationships/tags" Target="../tags/tag22.xml"/><Relationship Id="rId6" Type="http://schemas.openxmlformats.org/officeDocument/2006/relationships/image" Target="../media/image14.png"/><Relationship Id="rId5" Type="http://schemas.openxmlformats.org/officeDocument/2006/relationships/tags" Target="../tags/tag21.xml"/><Relationship Id="rId4" Type="http://schemas.openxmlformats.org/officeDocument/2006/relationships/image" Target="../media/image13.png"/><Relationship Id="rId36" Type="http://schemas.openxmlformats.org/officeDocument/2006/relationships/notesSlide" Target="../notesSlides/notesSlide19.xml"/><Relationship Id="rId35" Type="http://schemas.openxmlformats.org/officeDocument/2006/relationships/slideLayout" Target="../slideLayouts/slideLayout1.xml"/><Relationship Id="rId34" Type="http://schemas.openxmlformats.org/officeDocument/2006/relationships/image" Target="../media/image28.png"/><Relationship Id="rId33" Type="http://schemas.openxmlformats.org/officeDocument/2006/relationships/tags" Target="../tags/tag35.xml"/><Relationship Id="rId32" Type="http://schemas.openxmlformats.org/officeDocument/2006/relationships/image" Target="../media/image27.png"/><Relationship Id="rId31" Type="http://schemas.openxmlformats.org/officeDocument/2006/relationships/tags" Target="../tags/tag34.xml"/><Relationship Id="rId30" Type="http://schemas.openxmlformats.org/officeDocument/2006/relationships/image" Target="../media/image26.png"/><Relationship Id="rId3" Type="http://schemas.openxmlformats.org/officeDocument/2006/relationships/tags" Target="../tags/tag20.xml"/><Relationship Id="rId29" Type="http://schemas.openxmlformats.org/officeDocument/2006/relationships/tags" Target="../tags/tag33.xml"/><Relationship Id="rId28" Type="http://schemas.openxmlformats.org/officeDocument/2006/relationships/image" Target="../media/image25.png"/><Relationship Id="rId27" Type="http://schemas.openxmlformats.org/officeDocument/2006/relationships/tags" Target="../tags/tag32.xml"/><Relationship Id="rId26" Type="http://schemas.openxmlformats.org/officeDocument/2006/relationships/image" Target="../media/image24.png"/><Relationship Id="rId25" Type="http://schemas.openxmlformats.org/officeDocument/2006/relationships/tags" Target="../tags/tag31.xml"/><Relationship Id="rId24" Type="http://schemas.openxmlformats.org/officeDocument/2006/relationships/image" Target="../media/image23.png"/><Relationship Id="rId23" Type="http://schemas.openxmlformats.org/officeDocument/2006/relationships/tags" Target="../tags/tag30.xml"/><Relationship Id="rId22" Type="http://schemas.openxmlformats.org/officeDocument/2006/relationships/image" Target="../media/image22.png"/><Relationship Id="rId21" Type="http://schemas.openxmlformats.org/officeDocument/2006/relationships/tags" Target="../tags/tag29.xml"/><Relationship Id="rId20" Type="http://schemas.openxmlformats.org/officeDocument/2006/relationships/image" Target="../media/image21.png"/><Relationship Id="rId2" Type="http://schemas.openxmlformats.org/officeDocument/2006/relationships/image" Target="../media/image12.png"/><Relationship Id="rId19" Type="http://schemas.openxmlformats.org/officeDocument/2006/relationships/tags" Target="../tags/tag28.xml"/><Relationship Id="rId18" Type="http://schemas.openxmlformats.org/officeDocument/2006/relationships/image" Target="../media/image20.png"/><Relationship Id="rId17" Type="http://schemas.openxmlformats.org/officeDocument/2006/relationships/tags" Target="../tags/tag27.xml"/><Relationship Id="rId16" Type="http://schemas.openxmlformats.org/officeDocument/2006/relationships/image" Target="../media/image19.png"/><Relationship Id="rId15" Type="http://schemas.openxmlformats.org/officeDocument/2006/relationships/tags" Target="../tags/tag26.xml"/><Relationship Id="rId14" Type="http://schemas.openxmlformats.org/officeDocument/2006/relationships/image" Target="../media/image18.png"/><Relationship Id="rId13" Type="http://schemas.openxmlformats.org/officeDocument/2006/relationships/tags" Target="../tags/tag25.xml"/><Relationship Id="rId12" Type="http://schemas.openxmlformats.org/officeDocument/2006/relationships/image" Target="../media/image17.png"/><Relationship Id="rId11" Type="http://schemas.openxmlformats.org/officeDocument/2006/relationships/tags" Target="../tags/tag24.xml"/><Relationship Id="rId10" Type="http://schemas.openxmlformats.org/officeDocument/2006/relationships/image" Target="../media/image16.png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Deck-封面-0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01603" y="344329"/>
            <a:ext cx="3485199" cy="296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37194" y="2439806"/>
            <a:ext cx="84783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500" b="1">
                <a:solidFill>
                  <a:schemeClr val="lt1"/>
                </a:solidFill>
              </a:rPr>
              <a:t>Diving into Metis</a:t>
            </a:r>
            <a:r>
              <a:rPr lang="zh-CN" sz="3200" b="1">
                <a:solidFill>
                  <a:schemeClr val="lt1"/>
                </a:solidFill>
              </a:rPr>
              <a:t>: </a:t>
            </a:r>
            <a:endParaRPr sz="3200" b="1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37194" y="3218738"/>
            <a:ext cx="8175600" cy="17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rgbClr val="8C64FF"/>
                </a:solidFill>
              </a:rPr>
              <a:t>The Unique Layer 2 Solution for True Decentralization</a:t>
            </a:r>
            <a:endParaRPr sz="3200" b="1">
              <a:solidFill>
                <a:srgbClr val="8C64F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8C64FF"/>
              </a:solidFill>
            </a:endParaRPr>
          </a:p>
        </p:txBody>
      </p:sp>
      <p:pic>
        <p:nvPicPr>
          <p:cNvPr id="58" name="Google Shape;58;p13" descr="Gryphsis Academy-logo-左右组合-适用于深色背景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1518" y="506254"/>
            <a:ext cx="2794160" cy="536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0" name="Google Shape;60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" name="Google Shape;62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4" name="Google Shape;64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并行EVM与以太坊生态、</a:t>
            </a:r>
            <a:r>
              <a:rPr lang="en-US" alt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L1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生态流通市值和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交易量对比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53485" y="4467505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38035" y="472875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7356" y="4560818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1501" y="4567429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1234" y="453758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20595" y="914400"/>
            <a:ext cx="7200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13.4%</a:t>
            </a:r>
            <a:endParaRPr lang="en-US" altLang="zh-CN" sz="1200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940685" y="915670"/>
            <a:ext cx="5297170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86.6%</a:t>
            </a:r>
            <a:endParaRPr lang="en-US" altLang="zh-CN" sz="1200"/>
          </a:p>
        </p:txBody>
      </p:sp>
      <p:sp>
        <p:nvSpPr>
          <p:cNvPr id="5" name="文本框 4"/>
          <p:cNvSpPr txBox="1"/>
          <p:nvPr/>
        </p:nvSpPr>
        <p:spPr>
          <a:xfrm>
            <a:off x="1116330" y="915670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141345" y="2185670"/>
            <a:ext cx="108000" cy="108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006975" y="2168525"/>
            <a:ext cx="108000" cy="108000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8" name="文本框 7"/>
          <p:cNvSpPr txBox="1"/>
          <p:nvPr/>
        </p:nvSpPr>
        <p:spPr>
          <a:xfrm>
            <a:off x="3371850" y="2077720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EVM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237480" y="2077720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以太坊</a:t>
            </a:r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2220595" y="1473835"/>
            <a:ext cx="5472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9%</a:t>
            </a:r>
            <a:endParaRPr lang="en-US" altLang="zh-CN" sz="1200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2768600" y="1473835"/>
            <a:ext cx="5469255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91%</a:t>
            </a:r>
            <a:endParaRPr lang="en-US" altLang="zh-CN" sz="1200"/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1048385" y="1475105"/>
            <a:ext cx="11125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3" name="矩形 32"/>
          <p:cNvSpPr/>
          <p:nvPr>
            <p:custDataLst>
              <p:tags r:id="rId7"/>
            </p:custDataLst>
          </p:nvPr>
        </p:nvSpPr>
        <p:spPr>
          <a:xfrm>
            <a:off x="2219960" y="2743835"/>
            <a:ext cx="5472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9.1%</a:t>
            </a:r>
            <a:endParaRPr lang="en-US" altLang="zh-CN" sz="1200"/>
          </a:p>
        </p:txBody>
      </p:sp>
      <p:sp>
        <p:nvSpPr>
          <p:cNvPr id="34" name="矩形 33"/>
          <p:cNvSpPr/>
          <p:nvPr>
            <p:custDataLst>
              <p:tags r:id="rId8"/>
            </p:custDataLst>
          </p:nvPr>
        </p:nvSpPr>
        <p:spPr>
          <a:xfrm>
            <a:off x="2773045" y="2745105"/>
            <a:ext cx="54648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90.9%</a:t>
            </a:r>
            <a:endParaRPr lang="en-US" altLang="zh-CN" sz="1200"/>
          </a:p>
        </p:txBody>
      </p:sp>
      <p:sp>
        <p:nvSpPr>
          <p:cNvPr id="35" name="文本框 34"/>
          <p:cNvSpPr txBox="1"/>
          <p:nvPr>
            <p:custDataLst>
              <p:tags r:id="rId9"/>
            </p:custDataLst>
          </p:nvPr>
        </p:nvSpPr>
        <p:spPr>
          <a:xfrm>
            <a:off x="1115695" y="2745105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6" name="矩形 35"/>
          <p:cNvSpPr/>
          <p:nvPr>
            <p:custDataLst>
              <p:tags r:id="rId10"/>
            </p:custDataLst>
          </p:nvPr>
        </p:nvSpPr>
        <p:spPr>
          <a:xfrm>
            <a:off x="3141345" y="4015740"/>
            <a:ext cx="108000" cy="10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7" name="矩形 36"/>
          <p:cNvSpPr/>
          <p:nvPr>
            <p:custDataLst>
              <p:tags r:id="rId11"/>
            </p:custDataLst>
          </p:nvPr>
        </p:nvSpPr>
        <p:spPr>
          <a:xfrm>
            <a:off x="5006975" y="4008120"/>
            <a:ext cx="108000" cy="10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8" name="文本框 37"/>
          <p:cNvSpPr txBox="1"/>
          <p:nvPr>
            <p:custDataLst>
              <p:tags r:id="rId12"/>
            </p:custDataLst>
          </p:nvPr>
        </p:nvSpPr>
        <p:spPr>
          <a:xfrm>
            <a:off x="3371850" y="3917315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L1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5237480" y="3917315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L1</a:t>
            </a:r>
            <a:r>
              <a:rPr lang="zh-CN" altLang="en-US"/>
              <a:t>生态</a:t>
            </a:r>
            <a:endParaRPr lang="zh-CN" altLang="en-US"/>
          </a:p>
        </p:txBody>
      </p:sp>
      <p:sp>
        <p:nvSpPr>
          <p:cNvPr id="40" name="矩形 39"/>
          <p:cNvSpPr/>
          <p:nvPr>
            <p:custDataLst>
              <p:tags r:id="rId14"/>
            </p:custDataLst>
          </p:nvPr>
        </p:nvSpPr>
        <p:spPr>
          <a:xfrm>
            <a:off x="2219960" y="3303270"/>
            <a:ext cx="6480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10.8%</a:t>
            </a:r>
            <a:endParaRPr lang="en-US" altLang="zh-CN" sz="1200"/>
          </a:p>
        </p:txBody>
      </p:sp>
      <p:sp>
        <p:nvSpPr>
          <p:cNvPr id="41" name="矩形 40"/>
          <p:cNvSpPr/>
          <p:nvPr>
            <p:custDataLst>
              <p:tags r:id="rId15"/>
            </p:custDataLst>
          </p:nvPr>
        </p:nvSpPr>
        <p:spPr>
          <a:xfrm>
            <a:off x="2874010" y="3302635"/>
            <a:ext cx="53640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89.2%</a:t>
            </a:r>
            <a:endParaRPr lang="en-US" altLang="zh-CN" sz="1200"/>
          </a:p>
        </p:txBody>
      </p:sp>
      <p:sp>
        <p:nvSpPr>
          <p:cNvPr id="42" name="文本框 41"/>
          <p:cNvSpPr txBox="1"/>
          <p:nvPr>
            <p:custDataLst>
              <p:tags r:id="rId16"/>
            </p:custDataLst>
          </p:nvPr>
        </p:nvSpPr>
        <p:spPr>
          <a:xfrm>
            <a:off x="1047750" y="330454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</a:rPr>
              <a:t>Token Allocation</a:t>
            </a:r>
            <a:endParaRPr sz="2100"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79" name="Google Shape;279;p19"/>
          <p:cNvSpPr txBox="1"/>
          <p:nvPr/>
        </p:nvSpPr>
        <p:spPr>
          <a:xfrm>
            <a:off x="6706150" y="23659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80" name="Google Shape;280;p19"/>
          <p:cNvSpPr txBox="1"/>
          <p:nvPr/>
        </p:nvSpPr>
        <p:spPr>
          <a:xfrm>
            <a:off x="6690700" y="2627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81" name="Google Shape;281;p19"/>
          <p:cNvCxnSpPr/>
          <p:nvPr/>
        </p:nvCxnSpPr>
        <p:spPr>
          <a:xfrm>
            <a:off x="260100" y="2380375"/>
            <a:ext cx="8188500" cy="7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2" name="Google Shape;282;p1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83" name="Google Shape;283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1" name="Google Shape;291;p19"/>
          <p:cNvGrpSpPr/>
          <p:nvPr/>
        </p:nvGrpSpPr>
        <p:grpSpPr>
          <a:xfrm>
            <a:off x="4805091" y="2459238"/>
            <a:ext cx="371504" cy="330515"/>
            <a:chOff x="2250625" y="238125"/>
            <a:chExt cx="3052625" cy="2731525"/>
          </a:xfrm>
        </p:grpSpPr>
        <p:sp>
          <p:nvSpPr>
            <p:cNvPr id="292" name="Google Shape;292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0" name="Google Shape;300;p19"/>
          <p:cNvGrpSpPr/>
          <p:nvPr/>
        </p:nvGrpSpPr>
        <p:grpSpPr>
          <a:xfrm>
            <a:off x="5289236" y="2465849"/>
            <a:ext cx="1051088" cy="330453"/>
            <a:chOff x="241550" y="3361525"/>
            <a:chExt cx="7044825" cy="2094125"/>
          </a:xfrm>
        </p:grpSpPr>
        <p:sp>
          <p:nvSpPr>
            <p:cNvPr id="301" name="Google Shape;301;p1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18" name="Google Shape;318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355950" y="243375"/>
            <a:ext cx="2093450" cy="20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9"/>
          <p:cNvSpPr txBox="1"/>
          <p:nvPr/>
        </p:nvSpPr>
        <p:spPr>
          <a:xfrm>
            <a:off x="185349" y="2459239"/>
            <a:ext cx="441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</a:t>
            </a:r>
            <a:r>
              <a:rPr lang="zh-CN" sz="1000">
                <a:solidFill>
                  <a:srgbClr val="595959"/>
                </a:solidFill>
              </a:rPr>
              <a:t> </a:t>
            </a:r>
            <a:r>
              <a:rPr lang="zh-CN" sz="1000" u="sng">
                <a:solidFill>
                  <a:srgbClr val="595959"/>
                </a:solidFill>
                <a:hlinkClick r:id="rId2"/>
              </a:rPr>
              <a:t>https://docs.radiant.capital/radiant/project-info/rdnt-tokenomics</a:t>
            </a:r>
            <a:endParaRPr sz="10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66666"/>
              </a:solidFill>
            </a:endParaRPr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775" y="801575"/>
            <a:ext cx="6183851" cy="12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Google Shape;325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2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Release Schedule</a:t>
            </a:r>
            <a:endParaRPr sz="2100" b="1">
              <a:solidFill>
                <a:schemeClr val="dk1"/>
              </a:solidFill>
              <a:highlight>
                <a:schemeClr val="lt1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327" name="Google Shape;327;p20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29" name="Google Shape;329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0" name="Google Shape;330;p2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31" name="Google Shape;331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9" name="Google Shape;339;p20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340" name="Google Shape;340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8" name="Google Shape;348;p20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349" name="Google Shape;349;p2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66" name="Google Shape;366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2075" y="596752"/>
            <a:ext cx="8110501" cy="371482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0"/>
          <p:cNvSpPr txBox="1"/>
          <p:nvPr/>
        </p:nvSpPr>
        <p:spPr>
          <a:xfrm>
            <a:off x="185350" y="45081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21"/>
          <p:cNvCxnSpPr/>
          <p:nvPr/>
        </p:nvCxnSpPr>
        <p:spPr>
          <a:xfrm rot="10800000" flipH="1">
            <a:off x="-2879289" y="37043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2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Lending Market Assets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374" name="Google Shape;374;p21"/>
          <p:cNvSpPr txBox="1"/>
          <p:nvPr/>
        </p:nvSpPr>
        <p:spPr>
          <a:xfrm>
            <a:off x="4067000" y="3714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75" name="Google Shape;375;p21"/>
          <p:cNvSpPr txBox="1"/>
          <p:nvPr/>
        </p:nvSpPr>
        <p:spPr>
          <a:xfrm>
            <a:off x="4051550" y="39755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76" name="Google Shape;376;p21"/>
          <p:cNvCxnSpPr/>
          <p:nvPr/>
        </p:nvCxnSpPr>
        <p:spPr>
          <a:xfrm rot="10800000" flipH="1">
            <a:off x="92511" y="3703475"/>
            <a:ext cx="5780700" cy="1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" name="Google Shape;377;p2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78" name="Google Shape;378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6" name="Google Shape;386;p21"/>
          <p:cNvGrpSpPr/>
          <p:nvPr/>
        </p:nvGrpSpPr>
        <p:grpSpPr>
          <a:xfrm>
            <a:off x="2165941" y="3807588"/>
            <a:ext cx="371504" cy="330515"/>
            <a:chOff x="2250625" y="238125"/>
            <a:chExt cx="3052625" cy="2731525"/>
          </a:xfrm>
        </p:grpSpPr>
        <p:sp>
          <p:nvSpPr>
            <p:cNvPr id="387" name="Google Shape;387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5" name="Google Shape;395;p21"/>
          <p:cNvGrpSpPr/>
          <p:nvPr/>
        </p:nvGrpSpPr>
        <p:grpSpPr>
          <a:xfrm>
            <a:off x="2650086" y="3814199"/>
            <a:ext cx="1051088" cy="330453"/>
            <a:chOff x="241550" y="3361525"/>
            <a:chExt cx="7044825" cy="2094125"/>
          </a:xfrm>
        </p:grpSpPr>
        <p:sp>
          <p:nvSpPr>
            <p:cNvPr id="396" name="Google Shape;396;p2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13" name="Google Shape;413;p21"/>
          <p:cNvGraphicFramePr/>
          <p:nvPr/>
        </p:nvGraphicFramePr>
        <p:xfrm>
          <a:off x="272225" y="822300"/>
          <a:ext cx="53297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717850"/>
                <a:gridCol w="2246450"/>
                <a:gridCol w="1365475"/>
              </a:tblGrid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Arbitrum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BSC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Stablecoins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BUSD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WSTETH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BNB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414" name="Google Shape;414;p21"/>
          <p:cNvSpPr txBox="1"/>
          <p:nvPr/>
        </p:nvSpPr>
        <p:spPr>
          <a:xfrm>
            <a:off x="92500" y="38035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22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2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 Development Progress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21" name="Google Shape;421;p22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2" name="Google Shape;422;p22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3" name="Google Shape;423;p22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24" name="Google Shape;424;p22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5" name="Google Shape;425;p2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26" name="Google Shape;426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4" name="Google Shape;434;p22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435" name="Google Shape;435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3" name="Google Shape;443;p22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444" name="Google Shape;444;p2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61" name="Google Shape;461;p22"/>
          <p:cNvGraphicFramePr/>
          <p:nvPr/>
        </p:nvGraphicFramePr>
        <p:xfrm>
          <a:off x="185350" y="775950"/>
          <a:ext cx="7681975" cy="35934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25"/>
                <a:gridCol w="6007950"/>
              </a:tblGrid>
              <a:tr h="39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Partners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Details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Stargate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Layer Zero / Stargate have cooperated with Radiant on many fronts since launch, including peer-reviewing Radiant’s smart contracts. Per Stargate’s snapshot proposal, the RDNT token will be supported as a bridgeable asset via their OFT bridge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Lido Finance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will support wstETH as part of the v2 deployment, and Lido will participate in a dual incentives program.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Balancer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recently launched v2 in partnership with Balancer as part of the plans to expand RDNT liquidity. Within 24 hours, the RDNT-WETH pool became the largest Balancer pool on Arbitrum.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Chainlink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has relied on Chainlink oracles since inception for all collateral assets on Arbitrum and will continue expanding Chainlink oracle support in the Omnichain vision.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Arrakis &amp; Gamma Strategies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is partnering with Arrakis and Gamma Strategies per on-chain governance vote in order to expand multi-chain protocol owned liquidity.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6" name="Google Shape;466;p23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2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</a:t>
            </a:r>
            <a:r>
              <a:rPr lang="zh-CN" sz="2100" b="1">
                <a:solidFill>
                  <a:schemeClr val="dk1"/>
                </a:solidFill>
              </a:rPr>
              <a:t>Development Roadmap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68" name="Google Shape;468;p23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69" name="Google Shape;469;p23"/>
          <p:cNvSpPr txBox="1"/>
          <p:nvPr/>
        </p:nvSpPr>
        <p:spPr>
          <a:xfrm>
            <a:off x="58733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70" name="Google Shape;470;p23"/>
          <p:cNvSpPr txBox="1"/>
          <p:nvPr/>
        </p:nvSpPr>
        <p:spPr>
          <a:xfrm>
            <a:off x="58578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71" name="Google Shape;471;p23"/>
          <p:cNvCxnSpPr/>
          <p:nvPr/>
        </p:nvCxnSpPr>
        <p:spPr>
          <a:xfrm rot="10800000" flipH="1">
            <a:off x="222436" y="43944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2" name="Google Shape;472;p2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73" name="Google Shape;473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1" name="Google Shape;481;p23"/>
          <p:cNvGrpSpPr/>
          <p:nvPr/>
        </p:nvGrpSpPr>
        <p:grpSpPr>
          <a:xfrm>
            <a:off x="3972266" y="4508113"/>
            <a:ext cx="371504" cy="330515"/>
            <a:chOff x="2250625" y="238125"/>
            <a:chExt cx="3052625" cy="2731525"/>
          </a:xfrm>
        </p:grpSpPr>
        <p:sp>
          <p:nvSpPr>
            <p:cNvPr id="482" name="Google Shape;482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90" name="Google Shape;490;p23"/>
          <p:cNvGrpSpPr/>
          <p:nvPr/>
        </p:nvGrpSpPr>
        <p:grpSpPr>
          <a:xfrm>
            <a:off x="4456411" y="4514724"/>
            <a:ext cx="1051088" cy="330453"/>
            <a:chOff x="241550" y="3361525"/>
            <a:chExt cx="7044825" cy="2094125"/>
          </a:xfrm>
        </p:grpSpPr>
        <p:sp>
          <p:nvSpPr>
            <p:cNvPr id="491" name="Google Shape;491;p2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08" name="Google Shape;508;p23"/>
          <p:cNvGraphicFramePr/>
          <p:nvPr/>
        </p:nvGraphicFramePr>
        <p:xfrm>
          <a:off x="185350" y="775950"/>
          <a:ext cx="7549600" cy="35201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45175"/>
                <a:gridCol w="5904425"/>
              </a:tblGrid>
              <a:tr h="45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Version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Roadmap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Fork of AAVE with Stargate expanding omnichain vision. Implementation and Real Yield. Solely on Arbitrum.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LaverZero OFT implementation.Can scale to every EVM chain. Emissions extended to 2027. Dozens of new assets are to be supported as collateral.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V3.0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Forego STG for full LayerZero implementation. Continue expanding omnichain vision.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V4.0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“LayerZero'' for liquidity &amp;yield. Help onboard the next 100 million users for crypto.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p24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2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Completed Milestones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15" name="Google Shape;515;p24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6" name="Google Shape;516;p24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7" name="Google Shape;517;p24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18" name="Google Shape;518;p24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9" name="Google Shape;519;p2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20" name="Google Shape;520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8" name="Google Shape;528;p24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29" name="Google Shape;529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7" name="Google Shape;537;p24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38" name="Google Shape;538;p2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55" name="Google Shape;555;p24"/>
          <p:cNvGraphicFramePr/>
          <p:nvPr/>
        </p:nvGraphicFramePr>
        <p:xfrm>
          <a:off x="185350" y="775950"/>
          <a:ext cx="7512500" cy="3594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37075"/>
                <a:gridCol w="5875425"/>
              </a:tblGrid>
              <a:tr h="340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Fair Launches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grows to top TVL project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Q4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Unveil Radiant’s framework for DAO-based governance and the Radiant Foundation Proposal (RFP)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Dynamic Liquidity Providers Achieve $5M in Fees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2023 Q1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first Price/Fees Ratio Project in DeFi per TokenTerminal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Launch of Radiant v2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0" name="Google Shape;560;p2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2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Current Roadmap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62" name="Google Shape;562;p2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3" name="Google Shape;563;p2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4" name="Google Shape;564;p2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65" name="Google Shape;565;p2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6" name="Google Shape;566;p2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67" name="Google Shape;567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5" name="Google Shape;575;p2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76" name="Google Shape;576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4" name="Google Shape;584;p2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85" name="Google Shape;585;p2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2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2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2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2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2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2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2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2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2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602" name="Google Shape;602;p25"/>
          <p:cNvGraphicFramePr/>
          <p:nvPr/>
        </p:nvGraphicFramePr>
        <p:xfrm>
          <a:off x="185350" y="775950"/>
          <a:ext cx="7681975" cy="36137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00"/>
                <a:gridCol w="6007975"/>
              </a:tblGrid>
              <a:tr h="31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Q2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Dual-emissions and expanded Oracle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Collateral expansion  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Ethereum Mainnet Deployment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Q3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Deployment on more chains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Cross-Chain liquidations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Abstracted repayments → repay on any chain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4. Full LayerZero Messaging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Q4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Synthetics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65437" y="37700"/>
            <a:ext cx="9274876" cy="452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dLP Function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11" name="Google Shape;611;p26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12" name="Google Shape;612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3" name="Google Shape;613;p2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14" name="Google Shape;614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2" name="Google Shape;622;p26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623" name="Google Shape;623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632" name="Google Shape;632;p2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9" name="Google Shape;649;p26"/>
          <p:cNvSpPr txBox="1"/>
          <p:nvPr/>
        </p:nvSpPr>
        <p:spPr>
          <a:xfrm>
            <a:off x="119124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8" name="Google Shape;608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718625" y="9970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Fuel</a:t>
            </a:r>
            <a:r>
              <a:rPr lang="zh-CN" altLang="en-US" sz="2100" b="1">
                <a:solidFill>
                  <a:schemeClr val="dk1"/>
                </a:solidFill>
              </a:rPr>
              <a:t>生态一览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7168725" y="44148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</a:t>
            </a:r>
            <a:r>
              <a:rPr lang="en-US" altLang="zh-CN" sz="1000">
                <a:solidFill>
                  <a:srgbClr val="666666"/>
                </a:solidFill>
              </a:rPr>
              <a:t> 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25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11" name="Google Shape;611;p26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12" name="Google Shape;612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3" name="Google Shape;613;p2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14" name="Google Shape;614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2" name="Google Shape;622;p26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623" name="Google Shape;623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632" name="Google Shape;632;p2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9" name="Google Shape;649;p26"/>
          <p:cNvSpPr txBox="1"/>
          <p:nvPr/>
        </p:nvSpPr>
        <p:spPr>
          <a:xfrm>
            <a:off x="119124" y="4414789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RootDat</a:t>
            </a:r>
            <a:r>
              <a:rPr lang="en-US" altLang="zh-CN" sz="1000">
                <a:solidFill>
                  <a:srgbClr val="666666"/>
                </a:solidFill>
              </a:rPr>
              <a:t>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" name="直接连接符 0"/>
          <p:cNvCxnSpPr/>
          <p:nvPr/>
        </p:nvCxnSpPr>
        <p:spPr>
          <a:xfrm>
            <a:off x="4328160" y="851535"/>
            <a:ext cx="0" cy="3175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21970" y="8515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DeFi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4380865" y="2322830"/>
            <a:ext cx="395859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885690" y="8515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NFT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836160" y="241871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基础</a:t>
            </a:r>
            <a:r>
              <a:rPr lang="zh-CN" altLang="en-US"/>
              <a:t>设施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3695" y="1225550"/>
            <a:ext cx="1188000" cy="4331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85365" y="1226820"/>
            <a:ext cx="1697794" cy="43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1955" y="1823085"/>
            <a:ext cx="1188000" cy="4999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97730" y="3743960"/>
            <a:ext cx="2536825" cy="491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53695" y="2495550"/>
            <a:ext cx="1334769" cy="43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296160" y="2495550"/>
            <a:ext cx="1432174" cy="432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88925" y="3077210"/>
            <a:ext cx="1300909" cy="432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418715" y="3077210"/>
            <a:ext cx="1188000" cy="4504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84175" y="3673475"/>
            <a:ext cx="1205802" cy="432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418715" y="3673475"/>
            <a:ext cx="1188000" cy="4914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209030" y="1471930"/>
            <a:ext cx="1847368" cy="432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4697730" y="1471930"/>
            <a:ext cx="1053890" cy="432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4697730" y="2725420"/>
            <a:ext cx="1357630" cy="4972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6471920" y="2725420"/>
            <a:ext cx="1104686" cy="432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4697730" y="3222625"/>
            <a:ext cx="1301115" cy="52133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2285365" y="1823085"/>
            <a:ext cx="1463718" cy="432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6471920" y="3222625"/>
            <a:ext cx="1412875" cy="471805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379730" y="788035"/>
            <a:ext cx="795909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C9B"/>
        </a:solidFill>
        <a:effectLst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4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lt1"/>
                </a:solidFill>
              </a:rPr>
              <a:t>Heading 1</a:t>
            </a:r>
            <a:endParaRPr sz="2100" b="1">
              <a:solidFill>
                <a:schemeClr val="lt1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Heading 2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Source: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34901" y="4676043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Note: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Date as of May 23, 2023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716872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Twitter</a:t>
            </a:r>
            <a:r>
              <a:rPr lang="zh-CN" sz="1000">
                <a:solidFill>
                  <a:srgbClr val="CCCCCC"/>
                </a:solidFill>
              </a:rPr>
              <a:t>: @GryphsisAcademy</a:t>
            </a:r>
            <a:endParaRPr sz="1000">
              <a:solidFill>
                <a:srgbClr val="CCCCCC"/>
              </a:solidFill>
            </a:endParaRPr>
          </a:p>
        </p:txBody>
      </p:sp>
      <p:grpSp>
        <p:nvGrpSpPr>
          <p:cNvPr id="77" name="Google Shape;77;p14"/>
          <p:cNvGrpSpPr/>
          <p:nvPr/>
        </p:nvGrpSpPr>
        <p:grpSpPr>
          <a:xfrm>
            <a:off x="175319" y="210257"/>
            <a:ext cx="496052" cy="394979"/>
            <a:chOff x="2250625" y="238125"/>
            <a:chExt cx="3052625" cy="2731525"/>
          </a:xfrm>
        </p:grpSpPr>
        <p:sp>
          <p:nvSpPr>
            <p:cNvPr id="78" name="Google Shape;78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" name="Google Shape;86;p14"/>
          <p:cNvGrpSpPr/>
          <p:nvPr/>
        </p:nvGrpSpPr>
        <p:grpSpPr>
          <a:xfrm>
            <a:off x="5315668" y="4520336"/>
            <a:ext cx="371504" cy="312213"/>
            <a:chOff x="2250625" y="238125"/>
            <a:chExt cx="3052625" cy="2731525"/>
          </a:xfrm>
        </p:grpSpPr>
        <p:sp>
          <p:nvSpPr>
            <p:cNvPr id="87" name="Google Shape;87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" name="Google Shape;95;p14"/>
          <p:cNvGrpSpPr/>
          <p:nvPr/>
        </p:nvGrpSpPr>
        <p:grpSpPr>
          <a:xfrm>
            <a:off x="5815148" y="4529415"/>
            <a:ext cx="1010902" cy="312156"/>
            <a:chOff x="241550" y="3361525"/>
            <a:chExt cx="7049525" cy="2092200"/>
          </a:xfrm>
        </p:grpSpPr>
        <p:sp>
          <p:nvSpPr>
            <p:cNvPr id="96" name="Google Shape;96;p1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153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683"/>
                    <a:pt x="5760" y="5477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025"/>
                    <a:pt x="1511" y="27575"/>
                  </a:cubicBezTo>
                  <a:cubicBezTo>
                    <a:pt x="2550" y="29936"/>
                    <a:pt x="4061" y="32013"/>
                    <a:pt x="5949" y="33808"/>
                  </a:cubicBezTo>
                  <a:cubicBezTo>
                    <a:pt x="7932" y="35602"/>
                    <a:pt x="10293" y="36924"/>
                    <a:pt x="12749" y="37774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8907"/>
                    <a:pt x="29558" y="38246"/>
                  </a:cubicBezTo>
                  <a:cubicBezTo>
                    <a:pt x="31919" y="37585"/>
                    <a:pt x="34185" y="36452"/>
                    <a:pt x="36263" y="35130"/>
                  </a:cubicBezTo>
                  <a:lnTo>
                    <a:pt x="36263" y="18887"/>
                  </a:lnTo>
                  <a:lnTo>
                    <a:pt x="23514" y="18887"/>
                  </a:lnTo>
                  <a:lnTo>
                    <a:pt x="23514" y="21815"/>
                  </a:lnTo>
                  <a:cubicBezTo>
                    <a:pt x="23514" y="22098"/>
                    <a:pt x="23609" y="22287"/>
                    <a:pt x="23892" y="22476"/>
                  </a:cubicBezTo>
                  <a:cubicBezTo>
                    <a:pt x="24081" y="22759"/>
                    <a:pt x="24458" y="22853"/>
                    <a:pt x="24742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430"/>
                    <a:pt x="28236" y="33997"/>
                    <a:pt x="26725" y="34374"/>
                  </a:cubicBezTo>
                  <a:cubicBezTo>
                    <a:pt x="25025" y="34847"/>
                    <a:pt x="23325" y="35035"/>
                    <a:pt x="21625" y="35035"/>
                  </a:cubicBezTo>
                  <a:cubicBezTo>
                    <a:pt x="19359" y="35035"/>
                    <a:pt x="17093" y="34658"/>
                    <a:pt x="15015" y="33997"/>
                  </a:cubicBezTo>
                  <a:cubicBezTo>
                    <a:pt x="13126" y="33336"/>
                    <a:pt x="11427" y="32297"/>
                    <a:pt x="9916" y="30975"/>
                  </a:cubicBezTo>
                  <a:cubicBezTo>
                    <a:pt x="8594" y="29558"/>
                    <a:pt x="7460" y="27858"/>
                    <a:pt x="6799" y="26064"/>
                  </a:cubicBezTo>
                  <a:cubicBezTo>
                    <a:pt x="5288" y="21909"/>
                    <a:pt x="5288" y="17471"/>
                    <a:pt x="6799" y="13315"/>
                  </a:cubicBezTo>
                  <a:cubicBezTo>
                    <a:pt x="7460" y="11521"/>
                    <a:pt x="8499" y="9916"/>
                    <a:pt x="9821" y="8594"/>
                  </a:cubicBezTo>
                  <a:cubicBezTo>
                    <a:pt x="11238" y="7272"/>
                    <a:pt x="12843" y="6233"/>
                    <a:pt x="14637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120" y="4911"/>
                  </a:cubicBezTo>
                  <a:cubicBezTo>
                    <a:pt x="26158" y="5100"/>
                    <a:pt x="27197" y="5383"/>
                    <a:pt x="28236" y="5761"/>
                  </a:cubicBezTo>
                  <a:cubicBezTo>
                    <a:pt x="28991" y="6044"/>
                    <a:pt x="29652" y="6327"/>
                    <a:pt x="30408" y="6799"/>
                  </a:cubicBezTo>
                  <a:cubicBezTo>
                    <a:pt x="30974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3996" y="7555"/>
                    <a:pt x="34280" y="7272"/>
                  </a:cubicBezTo>
                  <a:lnTo>
                    <a:pt x="35885" y="4911"/>
                  </a:lnTo>
                  <a:cubicBezTo>
                    <a:pt x="34941" y="4155"/>
                    <a:pt x="33996" y="3400"/>
                    <a:pt x="32958" y="2833"/>
                  </a:cubicBezTo>
                  <a:cubicBezTo>
                    <a:pt x="31919" y="2267"/>
                    <a:pt x="30786" y="1700"/>
                    <a:pt x="29652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212850" y="3500825"/>
              <a:ext cx="897150" cy="953800"/>
            </a:xfrm>
            <a:custGeom>
              <a:avLst/>
              <a:gdLst/>
              <a:ahLst/>
              <a:cxnLst/>
              <a:rect l="l" t="t" r="r" b="b"/>
              <a:pathLst>
                <a:path w="35886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886" y="0"/>
                  </a:lnTo>
                  <a:lnTo>
                    <a:pt x="30975" y="0"/>
                  </a:lnTo>
                  <a:cubicBezTo>
                    <a:pt x="30503" y="0"/>
                    <a:pt x="30125" y="189"/>
                    <a:pt x="29747" y="473"/>
                  </a:cubicBezTo>
                  <a:cubicBezTo>
                    <a:pt x="29464" y="661"/>
                    <a:pt x="29181" y="945"/>
                    <a:pt x="29086" y="1322"/>
                  </a:cubicBezTo>
                  <a:lnTo>
                    <a:pt x="19643" y="17471"/>
                  </a:lnTo>
                  <a:cubicBezTo>
                    <a:pt x="19265" y="18132"/>
                    <a:pt x="18982" y="18698"/>
                    <a:pt x="18699" y="19359"/>
                  </a:cubicBezTo>
                  <a:cubicBezTo>
                    <a:pt x="18415" y="19926"/>
                    <a:pt x="18227" y="20493"/>
                    <a:pt x="17943" y="21154"/>
                  </a:cubicBezTo>
                  <a:cubicBezTo>
                    <a:pt x="17754" y="20493"/>
                    <a:pt x="17471" y="19926"/>
                    <a:pt x="17188" y="19359"/>
                  </a:cubicBezTo>
                  <a:cubicBezTo>
                    <a:pt x="16904" y="18698"/>
                    <a:pt x="16621" y="18132"/>
                    <a:pt x="16243" y="17471"/>
                  </a:cubicBezTo>
                  <a:lnTo>
                    <a:pt x="6800" y="1322"/>
                  </a:lnTo>
                  <a:cubicBezTo>
                    <a:pt x="6611" y="945"/>
                    <a:pt x="6422" y="661"/>
                    <a:pt x="6044" y="378"/>
                  </a:cubicBezTo>
                  <a:cubicBezTo>
                    <a:pt x="5761" y="95"/>
                    <a:pt x="5289" y="0"/>
                    <a:pt x="49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231400" y="3500825"/>
              <a:ext cx="838125" cy="953800"/>
            </a:xfrm>
            <a:custGeom>
              <a:avLst/>
              <a:gdLst/>
              <a:ahLst/>
              <a:cxnLst/>
              <a:rect l="l" t="t" r="r" b="b"/>
              <a:pathLst>
                <a:path w="33525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953" y="20965"/>
                  </a:lnTo>
                  <a:lnTo>
                    <a:pt x="27953" y="38152"/>
                  </a:lnTo>
                  <a:lnTo>
                    <a:pt x="33524" y="38152"/>
                  </a:lnTo>
                  <a:lnTo>
                    <a:pt x="33524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5310300" y="3491025"/>
              <a:ext cx="675225" cy="980500"/>
            </a:xfrm>
            <a:custGeom>
              <a:avLst/>
              <a:gdLst/>
              <a:ahLst/>
              <a:cxnLst/>
              <a:rect l="l" t="t" r="r" b="b"/>
              <a:pathLst>
                <a:path w="27009" h="39220" extrusionOk="0">
                  <a:moveTo>
                    <a:pt x="13985" y="0"/>
                  </a:moveTo>
                  <a:cubicBezTo>
                    <a:pt x="12360" y="0"/>
                    <a:pt x="10675" y="356"/>
                    <a:pt x="9066" y="865"/>
                  </a:cubicBezTo>
                  <a:cubicBezTo>
                    <a:pt x="7650" y="1431"/>
                    <a:pt x="6233" y="2187"/>
                    <a:pt x="5100" y="3225"/>
                  </a:cubicBezTo>
                  <a:cubicBezTo>
                    <a:pt x="3967" y="4170"/>
                    <a:pt x="3117" y="5303"/>
                    <a:pt x="2550" y="6625"/>
                  </a:cubicBezTo>
                  <a:cubicBezTo>
                    <a:pt x="1984" y="7853"/>
                    <a:pt x="1700" y="9175"/>
                    <a:pt x="1700" y="10591"/>
                  </a:cubicBezTo>
                  <a:cubicBezTo>
                    <a:pt x="1700" y="12008"/>
                    <a:pt x="1984" y="13519"/>
                    <a:pt x="2550" y="14841"/>
                  </a:cubicBezTo>
                  <a:cubicBezTo>
                    <a:pt x="3117" y="15880"/>
                    <a:pt x="3872" y="16918"/>
                    <a:pt x="4817" y="17674"/>
                  </a:cubicBezTo>
                  <a:cubicBezTo>
                    <a:pt x="5761" y="18524"/>
                    <a:pt x="6894" y="19090"/>
                    <a:pt x="8027" y="19563"/>
                  </a:cubicBezTo>
                  <a:cubicBezTo>
                    <a:pt x="9161" y="20035"/>
                    <a:pt x="10388" y="20507"/>
                    <a:pt x="11616" y="20885"/>
                  </a:cubicBezTo>
                  <a:lnTo>
                    <a:pt x="15299" y="21923"/>
                  </a:lnTo>
                  <a:cubicBezTo>
                    <a:pt x="16432" y="22207"/>
                    <a:pt x="17471" y="22679"/>
                    <a:pt x="18510" y="23246"/>
                  </a:cubicBezTo>
                  <a:cubicBezTo>
                    <a:pt x="19360" y="23623"/>
                    <a:pt x="20115" y="24284"/>
                    <a:pt x="20682" y="25040"/>
                  </a:cubicBezTo>
                  <a:cubicBezTo>
                    <a:pt x="21343" y="25890"/>
                    <a:pt x="21626" y="26928"/>
                    <a:pt x="21532" y="27873"/>
                  </a:cubicBezTo>
                  <a:cubicBezTo>
                    <a:pt x="21626" y="28912"/>
                    <a:pt x="21343" y="29856"/>
                    <a:pt x="20965" y="30800"/>
                  </a:cubicBezTo>
                  <a:cubicBezTo>
                    <a:pt x="20587" y="31650"/>
                    <a:pt x="20021" y="32406"/>
                    <a:pt x="19360" y="32972"/>
                  </a:cubicBezTo>
                  <a:cubicBezTo>
                    <a:pt x="18510" y="33633"/>
                    <a:pt x="17660" y="34105"/>
                    <a:pt x="16715" y="34389"/>
                  </a:cubicBezTo>
                  <a:cubicBezTo>
                    <a:pt x="15488" y="34767"/>
                    <a:pt x="14355" y="34955"/>
                    <a:pt x="13127" y="34955"/>
                  </a:cubicBezTo>
                  <a:cubicBezTo>
                    <a:pt x="12183" y="34955"/>
                    <a:pt x="11238" y="34861"/>
                    <a:pt x="10294" y="34672"/>
                  </a:cubicBezTo>
                  <a:cubicBezTo>
                    <a:pt x="9538" y="34483"/>
                    <a:pt x="8783" y="34200"/>
                    <a:pt x="8027" y="33917"/>
                  </a:cubicBezTo>
                  <a:cubicBezTo>
                    <a:pt x="7366" y="33728"/>
                    <a:pt x="6800" y="33350"/>
                    <a:pt x="6233" y="32972"/>
                  </a:cubicBezTo>
                  <a:cubicBezTo>
                    <a:pt x="5667" y="32689"/>
                    <a:pt x="5194" y="32311"/>
                    <a:pt x="4817" y="32028"/>
                  </a:cubicBezTo>
                  <a:cubicBezTo>
                    <a:pt x="4439" y="31745"/>
                    <a:pt x="4061" y="31556"/>
                    <a:pt x="3778" y="31367"/>
                  </a:cubicBezTo>
                  <a:cubicBezTo>
                    <a:pt x="3495" y="31178"/>
                    <a:pt x="3211" y="31084"/>
                    <a:pt x="2928" y="31084"/>
                  </a:cubicBezTo>
                  <a:cubicBezTo>
                    <a:pt x="2645" y="31084"/>
                    <a:pt x="2361" y="31178"/>
                    <a:pt x="2173" y="31272"/>
                  </a:cubicBezTo>
                  <a:cubicBezTo>
                    <a:pt x="1984" y="31367"/>
                    <a:pt x="1795" y="31556"/>
                    <a:pt x="1606" y="31745"/>
                  </a:cubicBezTo>
                  <a:lnTo>
                    <a:pt x="1" y="34200"/>
                  </a:lnTo>
                  <a:cubicBezTo>
                    <a:pt x="1606" y="35805"/>
                    <a:pt x="3495" y="37033"/>
                    <a:pt x="5572" y="37883"/>
                  </a:cubicBezTo>
                  <a:cubicBezTo>
                    <a:pt x="7735" y="38748"/>
                    <a:pt x="10056" y="39217"/>
                    <a:pt x="12318" y="39217"/>
                  </a:cubicBezTo>
                  <a:cubicBezTo>
                    <a:pt x="12525" y="39217"/>
                    <a:pt x="12732" y="39213"/>
                    <a:pt x="12938" y="39205"/>
                  </a:cubicBezTo>
                  <a:cubicBezTo>
                    <a:pt x="13143" y="39215"/>
                    <a:pt x="13348" y="39219"/>
                    <a:pt x="13555" y="39219"/>
                  </a:cubicBezTo>
                  <a:cubicBezTo>
                    <a:pt x="15348" y="39219"/>
                    <a:pt x="17194" y="38863"/>
                    <a:pt x="18887" y="38355"/>
                  </a:cubicBezTo>
                  <a:cubicBezTo>
                    <a:pt x="20493" y="37788"/>
                    <a:pt x="22004" y="36844"/>
                    <a:pt x="23231" y="35711"/>
                  </a:cubicBezTo>
                  <a:cubicBezTo>
                    <a:pt x="24365" y="34672"/>
                    <a:pt x="25309" y="33350"/>
                    <a:pt x="25970" y="31933"/>
                  </a:cubicBezTo>
                  <a:cubicBezTo>
                    <a:pt x="26537" y="30423"/>
                    <a:pt x="26820" y="28817"/>
                    <a:pt x="26820" y="27212"/>
                  </a:cubicBezTo>
                  <a:cubicBezTo>
                    <a:pt x="27009" y="24568"/>
                    <a:pt x="25781" y="22018"/>
                    <a:pt x="23798" y="20412"/>
                  </a:cubicBezTo>
                  <a:cubicBezTo>
                    <a:pt x="22759" y="19563"/>
                    <a:pt x="21720" y="18996"/>
                    <a:pt x="20587" y="18524"/>
                  </a:cubicBezTo>
                  <a:cubicBezTo>
                    <a:pt x="19360" y="18052"/>
                    <a:pt x="18132" y="17579"/>
                    <a:pt x="16904" y="17202"/>
                  </a:cubicBezTo>
                  <a:lnTo>
                    <a:pt x="13316" y="15974"/>
                  </a:lnTo>
                  <a:cubicBezTo>
                    <a:pt x="12183" y="15691"/>
                    <a:pt x="11144" y="15219"/>
                    <a:pt x="10105" y="14746"/>
                  </a:cubicBezTo>
                  <a:cubicBezTo>
                    <a:pt x="9255" y="14274"/>
                    <a:pt x="8500" y="13613"/>
                    <a:pt x="7839" y="12952"/>
                  </a:cubicBezTo>
                  <a:cubicBezTo>
                    <a:pt x="7272" y="12102"/>
                    <a:pt x="6989" y="11158"/>
                    <a:pt x="6989" y="10214"/>
                  </a:cubicBezTo>
                  <a:cubicBezTo>
                    <a:pt x="6989" y="9458"/>
                    <a:pt x="7178" y="8608"/>
                    <a:pt x="7461" y="7853"/>
                  </a:cubicBezTo>
                  <a:cubicBezTo>
                    <a:pt x="7839" y="7097"/>
                    <a:pt x="8311" y="6531"/>
                    <a:pt x="8972" y="5964"/>
                  </a:cubicBezTo>
                  <a:cubicBezTo>
                    <a:pt x="9633" y="5397"/>
                    <a:pt x="10483" y="5020"/>
                    <a:pt x="11333" y="4736"/>
                  </a:cubicBezTo>
                  <a:cubicBezTo>
                    <a:pt x="12419" y="4406"/>
                    <a:pt x="13528" y="4241"/>
                    <a:pt x="14650" y="4241"/>
                  </a:cubicBezTo>
                  <a:cubicBezTo>
                    <a:pt x="15771" y="4241"/>
                    <a:pt x="16904" y="4406"/>
                    <a:pt x="18037" y="4736"/>
                  </a:cubicBezTo>
                  <a:cubicBezTo>
                    <a:pt x="18793" y="5020"/>
                    <a:pt x="19643" y="5303"/>
                    <a:pt x="20398" y="5681"/>
                  </a:cubicBezTo>
                  <a:cubicBezTo>
                    <a:pt x="21059" y="6058"/>
                    <a:pt x="21626" y="6436"/>
                    <a:pt x="22004" y="6719"/>
                  </a:cubicBezTo>
                  <a:cubicBezTo>
                    <a:pt x="22381" y="7003"/>
                    <a:pt x="22759" y="7192"/>
                    <a:pt x="23231" y="7192"/>
                  </a:cubicBezTo>
                  <a:cubicBezTo>
                    <a:pt x="23515" y="7192"/>
                    <a:pt x="23704" y="7097"/>
                    <a:pt x="23987" y="7003"/>
                  </a:cubicBezTo>
                  <a:cubicBezTo>
                    <a:pt x="24176" y="6814"/>
                    <a:pt x="24365" y="6625"/>
                    <a:pt x="24553" y="6342"/>
                  </a:cubicBezTo>
                  <a:lnTo>
                    <a:pt x="25876" y="3981"/>
                  </a:lnTo>
                  <a:cubicBezTo>
                    <a:pt x="24459" y="2659"/>
                    <a:pt x="22759" y="1620"/>
                    <a:pt x="20871" y="1053"/>
                  </a:cubicBezTo>
                  <a:cubicBezTo>
                    <a:pt x="19088" y="374"/>
                    <a:pt x="17152" y="0"/>
                    <a:pt x="15201" y="0"/>
                  </a:cubicBezTo>
                  <a:cubicBezTo>
                    <a:pt x="14982" y="0"/>
                    <a:pt x="14763" y="5"/>
                    <a:pt x="14543" y="15"/>
                  </a:cubicBezTo>
                  <a:cubicBezTo>
                    <a:pt x="14358" y="5"/>
                    <a:pt x="14172" y="0"/>
                    <a:pt x="139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235750" y="3500825"/>
              <a:ext cx="141675" cy="953800"/>
            </a:xfrm>
            <a:custGeom>
              <a:avLst/>
              <a:gdLst/>
              <a:ahLst/>
              <a:cxnLst/>
              <a:rect l="l" t="t" r="r" b="b"/>
              <a:pathLst>
                <a:path w="566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613500" y="3489025"/>
              <a:ext cx="677575" cy="982575"/>
            </a:xfrm>
            <a:custGeom>
              <a:avLst/>
              <a:gdLst/>
              <a:ahLst/>
              <a:cxnLst/>
              <a:rect l="l" t="t" r="r" b="b"/>
              <a:pathLst>
                <a:path w="27103" h="39303" extrusionOk="0">
                  <a:moveTo>
                    <a:pt x="14638" y="0"/>
                  </a:moveTo>
                  <a:cubicBezTo>
                    <a:pt x="12749" y="0"/>
                    <a:pt x="10860" y="284"/>
                    <a:pt x="9160" y="945"/>
                  </a:cubicBezTo>
                  <a:cubicBezTo>
                    <a:pt x="7649" y="1417"/>
                    <a:pt x="6327" y="2267"/>
                    <a:pt x="5100" y="3305"/>
                  </a:cubicBezTo>
                  <a:cubicBezTo>
                    <a:pt x="4061" y="4155"/>
                    <a:pt x="3211" y="5383"/>
                    <a:pt x="2644" y="6611"/>
                  </a:cubicBezTo>
                  <a:cubicBezTo>
                    <a:pt x="2078" y="7838"/>
                    <a:pt x="1795" y="9255"/>
                    <a:pt x="1795" y="10577"/>
                  </a:cubicBezTo>
                  <a:cubicBezTo>
                    <a:pt x="1700" y="11993"/>
                    <a:pt x="1983" y="13504"/>
                    <a:pt x="2644" y="14826"/>
                  </a:cubicBezTo>
                  <a:cubicBezTo>
                    <a:pt x="3211" y="15960"/>
                    <a:pt x="3967" y="16904"/>
                    <a:pt x="4911" y="17754"/>
                  </a:cubicBezTo>
                  <a:cubicBezTo>
                    <a:pt x="5855" y="18509"/>
                    <a:pt x="6894" y="19170"/>
                    <a:pt x="8027" y="19643"/>
                  </a:cubicBezTo>
                  <a:cubicBezTo>
                    <a:pt x="9255" y="20115"/>
                    <a:pt x="10483" y="20492"/>
                    <a:pt x="11710" y="20870"/>
                  </a:cubicBezTo>
                  <a:lnTo>
                    <a:pt x="15393" y="21909"/>
                  </a:lnTo>
                  <a:cubicBezTo>
                    <a:pt x="16432" y="22287"/>
                    <a:pt x="17565" y="22664"/>
                    <a:pt x="18509" y="23231"/>
                  </a:cubicBezTo>
                  <a:cubicBezTo>
                    <a:pt x="19359" y="23703"/>
                    <a:pt x="20209" y="24270"/>
                    <a:pt x="20776" y="25120"/>
                  </a:cubicBezTo>
                  <a:cubicBezTo>
                    <a:pt x="21342" y="25875"/>
                    <a:pt x="21626" y="26914"/>
                    <a:pt x="21626" y="27953"/>
                  </a:cubicBezTo>
                  <a:cubicBezTo>
                    <a:pt x="21626" y="28897"/>
                    <a:pt x="21437" y="29936"/>
                    <a:pt x="21059" y="30786"/>
                  </a:cubicBezTo>
                  <a:cubicBezTo>
                    <a:pt x="20681" y="31636"/>
                    <a:pt x="20115" y="32391"/>
                    <a:pt x="19359" y="33052"/>
                  </a:cubicBezTo>
                  <a:cubicBezTo>
                    <a:pt x="18604" y="33619"/>
                    <a:pt x="17660" y="34185"/>
                    <a:pt x="16715" y="34469"/>
                  </a:cubicBezTo>
                  <a:cubicBezTo>
                    <a:pt x="15582" y="34847"/>
                    <a:pt x="14354" y="34941"/>
                    <a:pt x="13221" y="34941"/>
                  </a:cubicBezTo>
                  <a:cubicBezTo>
                    <a:pt x="12277" y="34941"/>
                    <a:pt x="11238" y="34847"/>
                    <a:pt x="10294" y="34658"/>
                  </a:cubicBezTo>
                  <a:cubicBezTo>
                    <a:pt x="9538" y="34469"/>
                    <a:pt x="8783" y="34280"/>
                    <a:pt x="8027" y="33997"/>
                  </a:cubicBezTo>
                  <a:cubicBezTo>
                    <a:pt x="7461" y="33713"/>
                    <a:pt x="6800" y="33430"/>
                    <a:pt x="6233" y="33052"/>
                  </a:cubicBezTo>
                  <a:cubicBezTo>
                    <a:pt x="5761" y="32675"/>
                    <a:pt x="5289" y="32391"/>
                    <a:pt x="4911" y="32108"/>
                  </a:cubicBezTo>
                  <a:cubicBezTo>
                    <a:pt x="4439" y="31825"/>
                    <a:pt x="4155" y="31541"/>
                    <a:pt x="3778" y="31352"/>
                  </a:cubicBezTo>
                  <a:cubicBezTo>
                    <a:pt x="3589" y="31164"/>
                    <a:pt x="3305" y="31069"/>
                    <a:pt x="2928" y="31069"/>
                  </a:cubicBezTo>
                  <a:cubicBezTo>
                    <a:pt x="2739" y="31069"/>
                    <a:pt x="2456" y="31164"/>
                    <a:pt x="2267" y="31258"/>
                  </a:cubicBezTo>
                  <a:cubicBezTo>
                    <a:pt x="1983" y="31447"/>
                    <a:pt x="1795" y="31541"/>
                    <a:pt x="1700" y="31825"/>
                  </a:cubicBezTo>
                  <a:lnTo>
                    <a:pt x="0" y="34280"/>
                  </a:lnTo>
                  <a:cubicBezTo>
                    <a:pt x="1700" y="35885"/>
                    <a:pt x="3589" y="37113"/>
                    <a:pt x="5761" y="37963"/>
                  </a:cubicBezTo>
                  <a:cubicBezTo>
                    <a:pt x="7837" y="38828"/>
                    <a:pt x="10151" y="39297"/>
                    <a:pt x="12412" y="39297"/>
                  </a:cubicBezTo>
                  <a:cubicBezTo>
                    <a:pt x="12619" y="39297"/>
                    <a:pt x="12826" y="39293"/>
                    <a:pt x="13032" y="39285"/>
                  </a:cubicBezTo>
                  <a:cubicBezTo>
                    <a:pt x="13292" y="39297"/>
                    <a:pt x="13550" y="39303"/>
                    <a:pt x="13807" y="39303"/>
                  </a:cubicBezTo>
                  <a:cubicBezTo>
                    <a:pt x="15604" y="39303"/>
                    <a:pt x="17329" y="39013"/>
                    <a:pt x="18982" y="38435"/>
                  </a:cubicBezTo>
                  <a:cubicBezTo>
                    <a:pt x="20587" y="37868"/>
                    <a:pt x="22098" y="36924"/>
                    <a:pt x="23326" y="35791"/>
                  </a:cubicBezTo>
                  <a:cubicBezTo>
                    <a:pt x="24553" y="34752"/>
                    <a:pt x="25403" y="33430"/>
                    <a:pt x="26064" y="32013"/>
                  </a:cubicBezTo>
                  <a:cubicBezTo>
                    <a:pt x="26631" y="30503"/>
                    <a:pt x="27009" y="28897"/>
                    <a:pt x="26914" y="27292"/>
                  </a:cubicBezTo>
                  <a:cubicBezTo>
                    <a:pt x="27103" y="24648"/>
                    <a:pt x="25970" y="22098"/>
                    <a:pt x="23892" y="20492"/>
                  </a:cubicBezTo>
                  <a:cubicBezTo>
                    <a:pt x="22853" y="19737"/>
                    <a:pt x="21815" y="19076"/>
                    <a:pt x="20681" y="18604"/>
                  </a:cubicBezTo>
                  <a:cubicBezTo>
                    <a:pt x="19454" y="18132"/>
                    <a:pt x="18226" y="17659"/>
                    <a:pt x="16998" y="17282"/>
                  </a:cubicBezTo>
                  <a:lnTo>
                    <a:pt x="13410" y="16149"/>
                  </a:lnTo>
                  <a:cubicBezTo>
                    <a:pt x="12277" y="15771"/>
                    <a:pt x="11238" y="15299"/>
                    <a:pt x="10199" y="14826"/>
                  </a:cubicBezTo>
                  <a:cubicBezTo>
                    <a:pt x="9349" y="14354"/>
                    <a:pt x="8594" y="13693"/>
                    <a:pt x="7933" y="13032"/>
                  </a:cubicBezTo>
                  <a:cubicBezTo>
                    <a:pt x="7366" y="12277"/>
                    <a:pt x="7083" y="11332"/>
                    <a:pt x="7083" y="10294"/>
                  </a:cubicBezTo>
                  <a:cubicBezTo>
                    <a:pt x="7083" y="9538"/>
                    <a:pt x="7272" y="8688"/>
                    <a:pt x="7555" y="7933"/>
                  </a:cubicBezTo>
                  <a:cubicBezTo>
                    <a:pt x="7933" y="7272"/>
                    <a:pt x="8405" y="6611"/>
                    <a:pt x="9066" y="6044"/>
                  </a:cubicBezTo>
                  <a:cubicBezTo>
                    <a:pt x="9727" y="5477"/>
                    <a:pt x="10577" y="5100"/>
                    <a:pt x="11427" y="4816"/>
                  </a:cubicBezTo>
                  <a:cubicBezTo>
                    <a:pt x="12466" y="4439"/>
                    <a:pt x="13599" y="4344"/>
                    <a:pt x="14732" y="4344"/>
                  </a:cubicBezTo>
                  <a:cubicBezTo>
                    <a:pt x="15865" y="4344"/>
                    <a:pt x="16998" y="4439"/>
                    <a:pt x="18132" y="4816"/>
                  </a:cubicBezTo>
                  <a:cubicBezTo>
                    <a:pt x="18887" y="5100"/>
                    <a:pt x="19737" y="5383"/>
                    <a:pt x="20493" y="5761"/>
                  </a:cubicBezTo>
                  <a:cubicBezTo>
                    <a:pt x="21154" y="6138"/>
                    <a:pt x="21720" y="6516"/>
                    <a:pt x="22098" y="6799"/>
                  </a:cubicBezTo>
                  <a:cubicBezTo>
                    <a:pt x="22476" y="7083"/>
                    <a:pt x="22853" y="7272"/>
                    <a:pt x="23326" y="7272"/>
                  </a:cubicBezTo>
                  <a:cubicBezTo>
                    <a:pt x="23609" y="7272"/>
                    <a:pt x="23798" y="7177"/>
                    <a:pt x="24081" y="7083"/>
                  </a:cubicBezTo>
                  <a:cubicBezTo>
                    <a:pt x="24270" y="6894"/>
                    <a:pt x="24459" y="6705"/>
                    <a:pt x="24648" y="6422"/>
                  </a:cubicBezTo>
                  <a:lnTo>
                    <a:pt x="25970" y="3966"/>
                  </a:lnTo>
                  <a:cubicBezTo>
                    <a:pt x="24459" y="2644"/>
                    <a:pt x="22759" y="1700"/>
                    <a:pt x="20965" y="1039"/>
                  </a:cubicBezTo>
                  <a:cubicBezTo>
                    <a:pt x="18887" y="378"/>
                    <a:pt x="16810" y="0"/>
                    <a:pt x="14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3023" y="23798"/>
                    <a:pt x="3212" y="23609"/>
                  </a:cubicBezTo>
                  <a:cubicBezTo>
                    <a:pt x="3400" y="23515"/>
                    <a:pt x="3495" y="23326"/>
                    <a:pt x="3589" y="23137"/>
                  </a:cubicBezTo>
                  <a:lnTo>
                    <a:pt x="10483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333" y="3495"/>
                    <a:pt x="11427" y="3873"/>
                    <a:pt x="11522" y="4250"/>
                  </a:cubicBezTo>
                  <a:cubicBezTo>
                    <a:pt x="11616" y="4534"/>
                    <a:pt x="11805" y="4911"/>
                    <a:pt x="11899" y="5195"/>
                  </a:cubicBezTo>
                  <a:lnTo>
                    <a:pt x="15677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8" y="23232"/>
                    <a:pt x="18982" y="23421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5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282667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8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928" y="23893"/>
                    <a:pt x="3400" y="23515"/>
                    <a:pt x="3495" y="23137"/>
                  </a:cubicBezTo>
                  <a:lnTo>
                    <a:pt x="10388" y="5289"/>
                  </a:lnTo>
                  <a:cubicBezTo>
                    <a:pt x="10672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0" y="4911"/>
                    <a:pt x="11805" y="5195"/>
                  </a:cubicBezTo>
                  <a:lnTo>
                    <a:pt x="15582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7" y="23326"/>
                    <a:pt x="18982" y="23515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4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7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269525" y="4843800"/>
              <a:ext cx="502875" cy="609925"/>
            </a:xfrm>
            <a:custGeom>
              <a:avLst/>
              <a:gdLst/>
              <a:ahLst/>
              <a:cxnLst/>
              <a:rect l="l" t="t" r="r" b="b"/>
              <a:pathLst>
                <a:path w="20115" h="24397" extrusionOk="0">
                  <a:moveTo>
                    <a:pt x="11213" y="0"/>
                  </a:moveTo>
                  <a:cubicBezTo>
                    <a:pt x="9774" y="0"/>
                    <a:pt x="8343" y="356"/>
                    <a:pt x="6988" y="864"/>
                  </a:cubicBezTo>
                  <a:cubicBezTo>
                    <a:pt x="5572" y="1431"/>
                    <a:pt x="4344" y="2281"/>
                    <a:pt x="3305" y="3414"/>
                  </a:cubicBezTo>
                  <a:cubicBezTo>
                    <a:pt x="2267" y="4453"/>
                    <a:pt x="1417" y="5775"/>
                    <a:pt x="944" y="7286"/>
                  </a:cubicBezTo>
                  <a:cubicBezTo>
                    <a:pt x="283" y="8797"/>
                    <a:pt x="0" y="10497"/>
                    <a:pt x="95" y="12197"/>
                  </a:cubicBezTo>
                  <a:cubicBezTo>
                    <a:pt x="0" y="13896"/>
                    <a:pt x="283" y="15596"/>
                    <a:pt x="850" y="17202"/>
                  </a:cubicBezTo>
                  <a:cubicBezTo>
                    <a:pt x="1417" y="18618"/>
                    <a:pt x="2172" y="19940"/>
                    <a:pt x="3211" y="21073"/>
                  </a:cubicBezTo>
                  <a:cubicBezTo>
                    <a:pt x="4250" y="22112"/>
                    <a:pt x="5477" y="22962"/>
                    <a:pt x="6799" y="23529"/>
                  </a:cubicBezTo>
                  <a:cubicBezTo>
                    <a:pt x="8154" y="24037"/>
                    <a:pt x="9585" y="24393"/>
                    <a:pt x="11024" y="24393"/>
                  </a:cubicBezTo>
                  <a:cubicBezTo>
                    <a:pt x="11190" y="24393"/>
                    <a:pt x="11355" y="24388"/>
                    <a:pt x="11521" y="24379"/>
                  </a:cubicBezTo>
                  <a:cubicBezTo>
                    <a:pt x="11730" y="24390"/>
                    <a:pt x="11940" y="24396"/>
                    <a:pt x="12149" y="24396"/>
                  </a:cubicBezTo>
                  <a:cubicBezTo>
                    <a:pt x="13638" y="24396"/>
                    <a:pt x="15118" y="24097"/>
                    <a:pt x="16526" y="23434"/>
                  </a:cubicBezTo>
                  <a:cubicBezTo>
                    <a:pt x="17943" y="22868"/>
                    <a:pt x="19170" y="21923"/>
                    <a:pt x="20115" y="20790"/>
                  </a:cubicBezTo>
                  <a:lnTo>
                    <a:pt x="18793" y="19468"/>
                  </a:lnTo>
                  <a:cubicBezTo>
                    <a:pt x="18698" y="19279"/>
                    <a:pt x="18509" y="19185"/>
                    <a:pt x="18320" y="19185"/>
                  </a:cubicBezTo>
                  <a:cubicBezTo>
                    <a:pt x="18037" y="19185"/>
                    <a:pt x="17754" y="19279"/>
                    <a:pt x="17565" y="19468"/>
                  </a:cubicBezTo>
                  <a:cubicBezTo>
                    <a:pt x="17187" y="19846"/>
                    <a:pt x="16809" y="20129"/>
                    <a:pt x="16337" y="20412"/>
                  </a:cubicBezTo>
                  <a:cubicBezTo>
                    <a:pt x="15960" y="20696"/>
                    <a:pt x="15487" y="20979"/>
                    <a:pt x="15015" y="21073"/>
                  </a:cubicBezTo>
                  <a:cubicBezTo>
                    <a:pt x="14543" y="21262"/>
                    <a:pt x="13976" y="21451"/>
                    <a:pt x="13410" y="21546"/>
                  </a:cubicBezTo>
                  <a:cubicBezTo>
                    <a:pt x="12843" y="21640"/>
                    <a:pt x="12182" y="21640"/>
                    <a:pt x="11521" y="21640"/>
                  </a:cubicBezTo>
                  <a:cubicBezTo>
                    <a:pt x="10388" y="21640"/>
                    <a:pt x="9255" y="21451"/>
                    <a:pt x="8216" y="20979"/>
                  </a:cubicBezTo>
                  <a:cubicBezTo>
                    <a:pt x="7272" y="20601"/>
                    <a:pt x="6327" y="19940"/>
                    <a:pt x="5666" y="19185"/>
                  </a:cubicBezTo>
                  <a:cubicBezTo>
                    <a:pt x="4911" y="18335"/>
                    <a:pt x="4250" y="17296"/>
                    <a:pt x="3872" y="16163"/>
                  </a:cubicBezTo>
                  <a:cubicBezTo>
                    <a:pt x="3400" y="14935"/>
                    <a:pt x="3211" y="13519"/>
                    <a:pt x="3211" y="12197"/>
                  </a:cubicBezTo>
                  <a:cubicBezTo>
                    <a:pt x="3211" y="10875"/>
                    <a:pt x="3400" y="9552"/>
                    <a:pt x="3872" y="8230"/>
                  </a:cubicBezTo>
                  <a:cubicBezTo>
                    <a:pt x="4250" y="7192"/>
                    <a:pt x="4816" y="6153"/>
                    <a:pt x="5572" y="5303"/>
                  </a:cubicBezTo>
                  <a:cubicBezTo>
                    <a:pt x="6327" y="4453"/>
                    <a:pt x="7177" y="3886"/>
                    <a:pt x="8216" y="3414"/>
                  </a:cubicBezTo>
                  <a:cubicBezTo>
                    <a:pt x="9349" y="3036"/>
                    <a:pt x="10482" y="2753"/>
                    <a:pt x="11616" y="2753"/>
                  </a:cubicBezTo>
                  <a:cubicBezTo>
                    <a:pt x="13126" y="2753"/>
                    <a:pt x="14637" y="3131"/>
                    <a:pt x="15960" y="3792"/>
                  </a:cubicBezTo>
                  <a:cubicBezTo>
                    <a:pt x="16337" y="4075"/>
                    <a:pt x="16715" y="4264"/>
                    <a:pt x="17093" y="4547"/>
                  </a:cubicBezTo>
                  <a:cubicBezTo>
                    <a:pt x="17376" y="4736"/>
                    <a:pt x="17565" y="4831"/>
                    <a:pt x="17848" y="4925"/>
                  </a:cubicBezTo>
                  <a:cubicBezTo>
                    <a:pt x="18037" y="4925"/>
                    <a:pt x="18131" y="4831"/>
                    <a:pt x="18320" y="4736"/>
                  </a:cubicBezTo>
                  <a:cubicBezTo>
                    <a:pt x="18415" y="4736"/>
                    <a:pt x="18509" y="4642"/>
                    <a:pt x="18509" y="4547"/>
                  </a:cubicBezTo>
                  <a:lnTo>
                    <a:pt x="19642" y="3036"/>
                  </a:lnTo>
                  <a:cubicBezTo>
                    <a:pt x="17561" y="1046"/>
                    <a:pt x="14873" y="9"/>
                    <a:pt x="12076" y="9"/>
                  </a:cubicBezTo>
                  <a:cubicBezTo>
                    <a:pt x="11954" y="9"/>
                    <a:pt x="11832" y="11"/>
                    <a:pt x="11710" y="15"/>
                  </a:cubicBezTo>
                  <a:cubicBezTo>
                    <a:pt x="11544" y="5"/>
                    <a:pt x="11379" y="0"/>
                    <a:pt x="11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3499525" y="4850800"/>
              <a:ext cx="524125" cy="597750"/>
            </a:xfrm>
            <a:custGeom>
              <a:avLst/>
              <a:gdLst/>
              <a:ahLst/>
              <a:cxnLst/>
              <a:rect l="l" t="t" r="r" b="b"/>
              <a:pathLst>
                <a:path w="20965" h="23910" extrusionOk="0">
                  <a:moveTo>
                    <a:pt x="9510" y="0"/>
                  </a:moveTo>
                  <a:cubicBezTo>
                    <a:pt x="9301" y="0"/>
                    <a:pt x="9090" y="6"/>
                    <a:pt x="8877" y="18"/>
                  </a:cubicBezTo>
                  <a:lnTo>
                    <a:pt x="0" y="18"/>
                  </a:lnTo>
                  <a:lnTo>
                    <a:pt x="0" y="23910"/>
                  </a:lnTo>
                  <a:lnTo>
                    <a:pt x="3211" y="23910"/>
                  </a:lnTo>
                  <a:lnTo>
                    <a:pt x="3211" y="2662"/>
                  </a:lnTo>
                  <a:lnTo>
                    <a:pt x="8877" y="2662"/>
                  </a:lnTo>
                  <a:cubicBezTo>
                    <a:pt x="9039" y="2650"/>
                    <a:pt x="9200" y="2644"/>
                    <a:pt x="9361" y="2644"/>
                  </a:cubicBezTo>
                  <a:cubicBezTo>
                    <a:pt x="10426" y="2644"/>
                    <a:pt x="11482" y="2901"/>
                    <a:pt x="12466" y="3229"/>
                  </a:cubicBezTo>
                  <a:cubicBezTo>
                    <a:pt x="13410" y="3701"/>
                    <a:pt x="14354" y="4267"/>
                    <a:pt x="15110" y="5117"/>
                  </a:cubicBezTo>
                  <a:cubicBezTo>
                    <a:pt x="15865" y="5967"/>
                    <a:pt x="16432" y="6912"/>
                    <a:pt x="16810" y="8045"/>
                  </a:cubicBezTo>
                  <a:cubicBezTo>
                    <a:pt x="17187" y="9272"/>
                    <a:pt x="17376" y="10595"/>
                    <a:pt x="17376" y="12011"/>
                  </a:cubicBezTo>
                  <a:cubicBezTo>
                    <a:pt x="17376" y="13333"/>
                    <a:pt x="17187" y="14655"/>
                    <a:pt x="16810" y="15883"/>
                  </a:cubicBezTo>
                  <a:cubicBezTo>
                    <a:pt x="16432" y="17016"/>
                    <a:pt x="15865" y="17960"/>
                    <a:pt x="15110" y="18810"/>
                  </a:cubicBezTo>
                  <a:cubicBezTo>
                    <a:pt x="14354" y="19660"/>
                    <a:pt x="13410" y="20227"/>
                    <a:pt x="12466" y="20699"/>
                  </a:cubicBezTo>
                  <a:cubicBezTo>
                    <a:pt x="11333" y="21077"/>
                    <a:pt x="10105" y="21266"/>
                    <a:pt x="8877" y="21266"/>
                  </a:cubicBezTo>
                  <a:lnTo>
                    <a:pt x="6139" y="21266"/>
                  </a:lnTo>
                  <a:lnTo>
                    <a:pt x="5194" y="23910"/>
                  </a:lnTo>
                  <a:lnTo>
                    <a:pt x="8877" y="23910"/>
                  </a:lnTo>
                  <a:cubicBezTo>
                    <a:pt x="10577" y="23910"/>
                    <a:pt x="12182" y="23626"/>
                    <a:pt x="13693" y="23060"/>
                  </a:cubicBezTo>
                  <a:cubicBezTo>
                    <a:pt x="15110" y="22493"/>
                    <a:pt x="16338" y="21643"/>
                    <a:pt x="17471" y="20605"/>
                  </a:cubicBezTo>
                  <a:cubicBezTo>
                    <a:pt x="18510" y="19566"/>
                    <a:pt x="19265" y="18244"/>
                    <a:pt x="19832" y="16827"/>
                  </a:cubicBezTo>
                  <a:cubicBezTo>
                    <a:pt x="20965" y="13711"/>
                    <a:pt x="20965" y="10217"/>
                    <a:pt x="19832" y="7100"/>
                  </a:cubicBezTo>
                  <a:lnTo>
                    <a:pt x="19832" y="7006"/>
                  </a:lnTo>
                  <a:cubicBezTo>
                    <a:pt x="19265" y="5590"/>
                    <a:pt x="18415" y="4362"/>
                    <a:pt x="17471" y="3229"/>
                  </a:cubicBezTo>
                  <a:cubicBezTo>
                    <a:pt x="16338" y="2190"/>
                    <a:pt x="15110" y="1340"/>
                    <a:pt x="13693" y="868"/>
                  </a:cubicBezTo>
                  <a:cubicBezTo>
                    <a:pt x="12371" y="289"/>
                    <a:pt x="10977" y="0"/>
                    <a:pt x="95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54" y="1"/>
                  </a:moveTo>
                  <a:cubicBezTo>
                    <a:pt x="2487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670"/>
                  </a:cubicBezTo>
                  <a:lnTo>
                    <a:pt x="2739" y="4670"/>
                  </a:lnTo>
                  <a:lnTo>
                    <a:pt x="11049" y="19685"/>
                  </a:lnTo>
                  <a:cubicBezTo>
                    <a:pt x="11238" y="20157"/>
                    <a:pt x="11710" y="20441"/>
                    <a:pt x="12277" y="20441"/>
                  </a:cubicBezTo>
                  <a:lnTo>
                    <a:pt x="12749" y="20441"/>
                  </a:lnTo>
                  <a:cubicBezTo>
                    <a:pt x="13221" y="20441"/>
                    <a:pt x="13694" y="20157"/>
                    <a:pt x="13882" y="19685"/>
                  </a:cubicBezTo>
                  <a:lnTo>
                    <a:pt x="22098" y="4765"/>
                  </a:lnTo>
                  <a:lnTo>
                    <a:pt x="22098" y="4765"/>
                  </a:lnTo>
                  <a:cubicBezTo>
                    <a:pt x="22004" y="5048"/>
                    <a:pt x="22004" y="5331"/>
                    <a:pt x="22004" y="5615"/>
                  </a:cubicBez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381" y="43"/>
                  </a:lnTo>
                  <a:cubicBezTo>
                    <a:pt x="22319" y="11"/>
                    <a:pt x="22256" y="1"/>
                    <a:pt x="22189" y="1"/>
                  </a:cubicBezTo>
                  <a:cubicBezTo>
                    <a:pt x="22056" y="1"/>
                    <a:pt x="21909" y="43"/>
                    <a:pt x="21720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lnTo>
                    <a:pt x="12466" y="16947"/>
                  </a:lnTo>
                  <a:cubicBezTo>
                    <a:pt x="12371" y="16663"/>
                    <a:pt x="12183" y="16380"/>
                    <a:pt x="12088" y="16097"/>
                  </a:cubicBezTo>
                  <a:cubicBezTo>
                    <a:pt x="11994" y="15813"/>
                    <a:pt x="11805" y="15530"/>
                    <a:pt x="11710" y="15247"/>
                  </a:cubicBezTo>
                  <a:lnTo>
                    <a:pt x="3400" y="515"/>
                  </a:lnTo>
                  <a:cubicBezTo>
                    <a:pt x="3306" y="326"/>
                    <a:pt x="3211" y="137"/>
                    <a:pt x="3022" y="43"/>
                  </a:cubicBezTo>
                  <a:cubicBezTo>
                    <a:pt x="2834" y="43"/>
                    <a:pt x="2687" y="1"/>
                    <a:pt x="2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1" y="1"/>
                    <a:pt x="17719" y="1"/>
                  </a:cubicBezTo>
                  <a:cubicBezTo>
                    <a:pt x="17521" y="1"/>
                    <a:pt x="17351" y="88"/>
                    <a:pt x="17282" y="227"/>
                  </a:cubicBezTo>
                  <a:cubicBezTo>
                    <a:pt x="17093" y="321"/>
                    <a:pt x="16904" y="510"/>
                    <a:pt x="16810" y="699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087"/>
                  </a:cubicBezTo>
                  <a:cubicBezTo>
                    <a:pt x="10671" y="11464"/>
                    <a:pt x="10577" y="11842"/>
                    <a:pt x="10482" y="12125"/>
                  </a:cubicBezTo>
                  <a:cubicBezTo>
                    <a:pt x="10294" y="11842"/>
                    <a:pt x="10199" y="11464"/>
                    <a:pt x="10010" y="11087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699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3305925" y="3500825"/>
              <a:ext cx="691775" cy="953800"/>
            </a:xfrm>
            <a:custGeom>
              <a:avLst/>
              <a:gdLst/>
              <a:ahLst/>
              <a:cxnLst/>
              <a:rect l="l" t="t" r="r" b="b"/>
              <a:pathLst>
                <a:path w="27671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2183" y="4439"/>
                  </a:lnTo>
                  <a:cubicBezTo>
                    <a:pt x="15488" y="4439"/>
                    <a:pt x="17943" y="5194"/>
                    <a:pt x="19643" y="6705"/>
                  </a:cubicBezTo>
                  <a:cubicBezTo>
                    <a:pt x="21343" y="8311"/>
                    <a:pt x="22193" y="10577"/>
                    <a:pt x="22098" y="12843"/>
                  </a:cubicBezTo>
                  <a:cubicBezTo>
                    <a:pt x="22098" y="14071"/>
                    <a:pt x="21910" y="15299"/>
                    <a:pt x="21437" y="16432"/>
                  </a:cubicBezTo>
                  <a:cubicBezTo>
                    <a:pt x="20965" y="17471"/>
                    <a:pt x="20399" y="18415"/>
                    <a:pt x="19549" y="19171"/>
                  </a:cubicBezTo>
                  <a:cubicBezTo>
                    <a:pt x="18604" y="19926"/>
                    <a:pt x="17566" y="20493"/>
                    <a:pt x="16432" y="20870"/>
                  </a:cubicBezTo>
                  <a:cubicBezTo>
                    <a:pt x="15110" y="21343"/>
                    <a:pt x="13599" y="21531"/>
                    <a:pt x="12183" y="21531"/>
                  </a:cubicBezTo>
                  <a:lnTo>
                    <a:pt x="9255" y="21531"/>
                  </a:lnTo>
                  <a:lnTo>
                    <a:pt x="7744" y="25970"/>
                  </a:lnTo>
                  <a:lnTo>
                    <a:pt x="12183" y="25970"/>
                  </a:lnTo>
                  <a:cubicBezTo>
                    <a:pt x="12414" y="25979"/>
                    <a:pt x="12646" y="25984"/>
                    <a:pt x="12877" y="25984"/>
                  </a:cubicBezTo>
                  <a:cubicBezTo>
                    <a:pt x="14910" y="25984"/>
                    <a:pt x="16928" y="25619"/>
                    <a:pt x="18793" y="25026"/>
                  </a:cubicBezTo>
                  <a:cubicBezTo>
                    <a:pt x="20587" y="24459"/>
                    <a:pt x="22287" y="23515"/>
                    <a:pt x="23704" y="22287"/>
                  </a:cubicBezTo>
                  <a:cubicBezTo>
                    <a:pt x="24931" y="21154"/>
                    <a:pt x="25970" y="19737"/>
                    <a:pt x="26631" y="18226"/>
                  </a:cubicBezTo>
                  <a:cubicBezTo>
                    <a:pt x="27292" y="16526"/>
                    <a:pt x="27670" y="14732"/>
                    <a:pt x="27670" y="12938"/>
                  </a:cubicBezTo>
                  <a:cubicBezTo>
                    <a:pt x="27670" y="11049"/>
                    <a:pt x="27387" y="9255"/>
                    <a:pt x="26726" y="7555"/>
                  </a:cubicBezTo>
                  <a:cubicBezTo>
                    <a:pt x="26065" y="6044"/>
                    <a:pt x="25120" y="4628"/>
                    <a:pt x="23893" y="3494"/>
                  </a:cubicBezTo>
                  <a:cubicBezTo>
                    <a:pt x="22476" y="2361"/>
                    <a:pt x="20776" y="1417"/>
                    <a:pt x="19077" y="945"/>
                  </a:cubicBezTo>
                  <a:cubicBezTo>
                    <a:pt x="16810" y="284"/>
                    <a:pt x="14544" y="0"/>
                    <a:pt x="12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419600" y="3500825"/>
              <a:ext cx="703575" cy="953800"/>
            </a:xfrm>
            <a:custGeom>
              <a:avLst/>
              <a:gdLst/>
              <a:ahLst/>
              <a:cxnLst/>
              <a:rect l="l" t="t" r="r" b="b"/>
              <a:pathLst>
                <a:path w="2814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4439"/>
                  </a:lnTo>
                  <a:lnTo>
                    <a:pt x="11805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532" y="13032"/>
                    <a:pt x="21248" y="14166"/>
                    <a:pt x="20871" y="15204"/>
                  </a:cubicBezTo>
                  <a:cubicBezTo>
                    <a:pt x="20399" y="16243"/>
                    <a:pt x="19738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2938" y="20115"/>
                    <a:pt x="11522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916" y="24176"/>
                  </a:lnTo>
                  <a:cubicBezTo>
                    <a:pt x="10483" y="24176"/>
                    <a:pt x="11050" y="24270"/>
                    <a:pt x="11616" y="24459"/>
                  </a:cubicBezTo>
                  <a:cubicBezTo>
                    <a:pt x="11994" y="24742"/>
                    <a:pt x="12372" y="25026"/>
                    <a:pt x="12655" y="25498"/>
                  </a:cubicBezTo>
                  <a:lnTo>
                    <a:pt x="20965" y="36924"/>
                  </a:lnTo>
                  <a:cubicBezTo>
                    <a:pt x="21437" y="37680"/>
                    <a:pt x="22287" y="38152"/>
                    <a:pt x="23232" y="38152"/>
                  </a:cubicBezTo>
                  <a:lnTo>
                    <a:pt x="28142" y="38152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289"/>
                    <a:pt x="24459" y="4061"/>
                    <a:pt x="23232" y="3117"/>
                  </a:cubicBezTo>
                  <a:cubicBezTo>
                    <a:pt x="21910" y="1984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7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354125"/>
            <a:ext cx="7399916" cy="4109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</a:t>
            </a:r>
            <a:r>
              <a:rPr lang="zh-CN" sz="2100" b="1">
                <a:solidFill>
                  <a:schemeClr val="dk1"/>
                </a:solidFill>
              </a:rPr>
              <a:t> Logic Code Implementation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2427" y="493023"/>
            <a:ext cx="8678100" cy="3947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2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LayerZero/Stargate Integration Flow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704" name="Google Shape;704;p28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5" name="Google Shape;705;p2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6" name="Google Shape;706;p2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07" name="Google Shape;707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8" name="Google Shape;708;p2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09" name="Google Shape;709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17" name="Google Shape;717;p2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718" name="Google Shape;718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721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722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723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724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6" name="Google Shape;726;p2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727" name="Google Shape;727;p2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8" name="Google Shape;748;p29"/>
          <p:cNvCxnSpPr/>
          <p:nvPr/>
        </p:nvCxnSpPr>
        <p:spPr>
          <a:xfrm rot="10800000" flipH="1">
            <a:off x="222436" y="3414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29"/>
          <p:cNvSpPr txBox="1"/>
          <p:nvPr/>
        </p:nvSpPr>
        <p:spPr>
          <a:xfrm>
            <a:off x="5400675" y="3685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50" name="Google Shape;750;p29"/>
          <p:cNvCxnSpPr/>
          <p:nvPr/>
        </p:nvCxnSpPr>
        <p:spPr>
          <a:xfrm rot="10800000" flipH="1">
            <a:off x="222436" y="3388800"/>
            <a:ext cx="7140000" cy="35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1" name="Google Shape;751;p2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52" name="Google Shape;752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0" name="Google Shape;760;p29"/>
          <p:cNvGrpSpPr/>
          <p:nvPr/>
        </p:nvGrpSpPr>
        <p:grpSpPr>
          <a:xfrm>
            <a:off x="3515066" y="3517513"/>
            <a:ext cx="371504" cy="330515"/>
            <a:chOff x="2250625" y="238125"/>
            <a:chExt cx="3052625" cy="2731525"/>
          </a:xfrm>
        </p:grpSpPr>
        <p:sp>
          <p:nvSpPr>
            <p:cNvPr id="761" name="Google Shape;761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9" name="Google Shape;769;p29"/>
          <p:cNvGrpSpPr/>
          <p:nvPr/>
        </p:nvGrpSpPr>
        <p:grpSpPr>
          <a:xfrm>
            <a:off x="3999211" y="3524124"/>
            <a:ext cx="1051088" cy="330453"/>
            <a:chOff x="241550" y="3361525"/>
            <a:chExt cx="7044825" cy="2094125"/>
          </a:xfrm>
        </p:grpSpPr>
        <p:sp>
          <p:nvSpPr>
            <p:cNvPr id="770" name="Google Shape;770;p2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2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87" name="Google Shape;787;p2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TVL Ranking</a:t>
            </a:r>
            <a:endParaRPr sz="2100" b="1">
              <a:solidFill>
                <a:srgbClr val="000000"/>
              </a:solidFill>
            </a:endParaRPr>
          </a:p>
        </p:txBody>
      </p:sp>
      <p:graphicFrame>
        <p:nvGraphicFramePr>
          <p:cNvPr id="788" name="Google Shape;788;p29"/>
          <p:cNvGraphicFramePr/>
          <p:nvPr/>
        </p:nvGraphicFramePr>
        <p:xfrm>
          <a:off x="222419" y="813126"/>
          <a:ext cx="71325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213550"/>
                <a:gridCol w="3918950"/>
              </a:tblGrid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Ranking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(all chians)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(Arbitrum)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(BSC)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89" name="Google Shape;789;p29"/>
          <p:cNvSpPr txBox="1"/>
          <p:nvPr/>
        </p:nvSpPr>
        <p:spPr>
          <a:xfrm>
            <a:off x="134899" y="3424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Defillama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90" name="Google Shape;790;p29"/>
          <p:cNvSpPr txBox="1"/>
          <p:nvPr/>
        </p:nvSpPr>
        <p:spPr>
          <a:xfrm>
            <a:off x="5416125" y="342420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5" name="Google Shape;795;p30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6" name="Google Shape;796;p30"/>
          <p:cNvSpPr txBox="1"/>
          <p:nvPr/>
        </p:nvSpPr>
        <p:spPr>
          <a:xfrm>
            <a:off x="60383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97" name="Google Shape;797;p30"/>
          <p:cNvCxnSpPr/>
          <p:nvPr/>
        </p:nvCxnSpPr>
        <p:spPr>
          <a:xfrm rot="10800000" flipH="1">
            <a:off x="184836" y="4417050"/>
            <a:ext cx="7682400" cy="177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8" name="Google Shape;798;p3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99" name="Google Shape;799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07" name="Google Shape;807;p30"/>
          <p:cNvGrpSpPr/>
          <p:nvPr/>
        </p:nvGrpSpPr>
        <p:grpSpPr>
          <a:xfrm>
            <a:off x="4152741" y="4542188"/>
            <a:ext cx="371504" cy="330515"/>
            <a:chOff x="2250625" y="238125"/>
            <a:chExt cx="3052625" cy="2731525"/>
          </a:xfrm>
        </p:grpSpPr>
        <p:sp>
          <p:nvSpPr>
            <p:cNvPr id="808" name="Google Shape;808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6" name="Google Shape;816;p30"/>
          <p:cNvGrpSpPr/>
          <p:nvPr/>
        </p:nvGrpSpPr>
        <p:grpSpPr>
          <a:xfrm>
            <a:off x="4636886" y="4548799"/>
            <a:ext cx="1051088" cy="330453"/>
            <a:chOff x="241550" y="3361525"/>
            <a:chExt cx="7044825" cy="2094125"/>
          </a:xfrm>
        </p:grpSpPr>
        <p:sp>
          <p:nvSpPr>
            <p:cNvPr id="817" name="Google Shape;817;p3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34" name="Google Shape;834;p3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Cross-chain Lending Competitive Space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35" name="Google Shape;835;p30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36" name="Google Shape;836;p30"/>
          <p:cNvSpPr txBox="1"/>
          <p:nvPr/>
        </p:nvSpPr>
        <p:spPr>
          <a:xfrm>
            <a:off x="60538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37" name="Google Shape;837;p30"/>
          <p:cNvGraphicFramePr/>
          <p:nvPr/>
        </p:nvGraphicFramePr>
        <p:xfrm>
          <a:off x="287132" y="703664"/>
          <a:ext cx="7518950" cy="3438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186350"/>
                <a:gridCol w="2666300"/>
                <a:gridCol w="2666300"/>
              </a:tblGrid>
              <a:tr h="38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Status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612.6M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Arbitrum, BSC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 Hub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9,291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Heco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Goledo Finance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6.4M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Conflux Network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Cedro Finance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Prime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Tashi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Developing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Evmos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2.54B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2" name="Google Shape;842;p31"/>
          <p:cNvCxnSpPr/>
          <p:nvPr/>
        </p:nvCxnSpPr>
        <p:spPr>
          <a:xfrm rot="10800000" flipH="1">
            <a:off x="-1044889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3" name="Google Shape;843;p31"/>
          <p:cNvSpPr txBox="1"/>
          <p:nvPr/>
        </p:nvSpPr>
        <p:spPr>
          <a:xfrm>
            <a:off x="58859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44" name="Google Shape;844;p31"/>
          <p:cNvCxnSpPr/>
          <p:nvPr/>
        </p:nvCxnSpPr>
        <p:spPr>
          <a:xfrm rot="10800000" flipH="1">
            <a:off x="196275" y="4424775"/>
            <a:ext cx="7447500" cy="123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5" name="Google Shape;845;p3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46" name="Google Shape;846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54" name="Google Shape;854;p31"/>
          <p:cNvGrpSpPr/>
          <p:nvPr/>
        </p:nvGrpSpPr>
        <p:grpSpPr>
          <a:xfrm>
            <a:off x="4000341" y="4542188"/>
            <a:ext cx="371504" cy="330515"/>
            <a:chOff x="2250625" y="238125"/>
            <a:chExt cx="3052625" cy="2731525"/>
          </a:xfrm>
        </p:grpSpPr>
        <p:sp>
          <p:nvSpPr>
            <p:cNvPr id="855" name="Google Shape;855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3" name="Google Shape;863;p31"/>
          <p:cNvGrpSpPr/>
          <p:nvPr/>
        </p:nvGrpSpPr>
        <p:grpSpPr>
          <a:xfrm>
            <a:off x="4484486" y="4548799"/>
            <a:ext cx="1051088" cy="330453"/>
            <a:chOff x="241550" y="3361525"/>
            <a:chExt cx="7044825" cy="2094125"/>
          </a:xfrm>
        </p:grpSpPr>
        <p:sp>
          <p:nvSpPr>
            <p:cNvPr id="864" name="Google Shape;864;p3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1" name="Google Shape;881;p3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Token Allocation Version Differences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82" name="Google Shape;882;p31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Radiant Capital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83" name="Google Shape;883;p31"/>
          <p:cNvSpPr txBox="1"/>
          <p:nvPr/>
        </p:nvSpPr>
        <p:spPr>
          <a:xfrm>
            <a:off x="59014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84" name="Google Shape;884;p31"/>
          <p:cNvGraphicFramePr/>
          <p:nvPr/>
        </p:nvGraphicFramePr>
        <p:xfrm>
          <a:off x="174294" y="732589"/>
          <a:ext cx="7123450" cy="35911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071350"/>
                <a:gridCol w="2526050"/>
                <a:gridCol w="2526050"/>
              </a:tblGrid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Lenders</a:t>
                      </a: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 and Borrowers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70% (+ community)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Pool2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Team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Advisors &amp; Ecosystem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DEX and CEX Liquidity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RDNT DAO Reserve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No formal allocation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9" name="Google Shape;889;p32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32"/>
          <p:cNvSpPr txBox="1"/>
          <p:nvPr/>
        </p:nvSpPr>
        <p:spPr>
          <a:xfrm>
            <a:off x="71051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91" name="Google Shape;891;p32"/>
          <p:cNvCxnSpPr/>
          <p:nvPr/>
        </p:nvCxnSpPr>
        <p:spPr>
          <a:xfrm rot="10800000" flipH="1">
            <a:off x="184836" y="442485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2" name="Google Shape;892;p3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93" name="Google Shape;893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1" name="Google Shape;901;p32"/>
          <p:cNvGrpSpPr/>
          <p:nvPr/>
        </p:nvGrpSpPr>
        <p:grpSpPr>
          <a:xfrm>
            <a:off x="5219541" y="4542188"/>
            <a:ext cx="371504" cy="330515"/>
            <a:chOff x="2250625" y="238125"/>
            <a:chExt cx="3052625" cy="2731525"/>
          </a:xfrm>
        </p:grpSpPr>
        <p:sp>
          <p:nvSpPr>
            <p:cNvPr id="902" name="Google Shape;902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10" name="Google Shape;910;p32"/>
          <p:cNvGrpSpPr/>
          <p:nvPr/>
        </p:nvGrpSpPr>
        <p:grpSpPr>
          <a:xfrm>
            <a:off x="5703686" y="4548799"/>
            <a:ext cx="1051088" cy="330453"/>
            <a:chOff x="241550" y="3361525"/>
            <a:chExt cx="7044825" cy="2094125"/>
          </a:xfrm>
        </p:grpSpPr>
        <p:sp>
          <p:nvSpPr>
            <p:cNvPr id="911" name="Google Shape;911;p3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28" name="Google Shape;928;p3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Lending Competitive Space Key Metrics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29" name="Google Shape;929;p32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 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930" name="Google Shape;930;p32"/>
          <p:cNvSpPr txBox="1"/>
          <p:nvPr/>
        </p:nvSpPr>
        <p:spPr>
          <a:xfrm>
            <a:off x="71206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931" name="Google Shape;931;p32"/>
          <p:cNvGraphicFramePr/>
          <p:nvPr/>
        </p:nvGraphicFramePr>
        <p:xfrm>
          <a:off x="184825" y="648275"/>
          <a:ext cx="8644300" cy="37766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76350"/>
                <a:gridCol w="967200"/>
                <a:gridCol w="1657425"/>
                <a:gridCol w="1457375"/>
                <a:gridCol w="1485950"/>
              </a:tblGrid>
              <a:tr h="51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Venus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4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 (Annualized)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365.3m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2660m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428.93m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770m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1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 (Fully diluted)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261.66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890.76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105.85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278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0.45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0.10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Revenue Annualized 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11.61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12.94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2.33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3.71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30D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36.8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28.5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191.46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99.43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Trading Volume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740.7m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1.2b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93.9m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141.5m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6" name="Google Shape;936;p33"/>
          <p:cNvCxnSpPr/>
          <p:nvPr/>
        </p:nvCxnSpPr>
        <p:spPr>
          <a:xfrm rot="10800000" flipH="1">
            <a:off x="96299" y="36702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7" name="Google Shape;937;p33"/>
          <p:cNvSpPr txBox="1"/>
          <p:nvPr/>
        </p:nvSpPr>
        <p:spPr>
          <a:xfrm>
            <a:off x="5503137" y="39413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38" name="Google Shape;938;p33"/>
          <p:cNvCxnSpPr/>
          <p:nvPr/>
        </p:nvCxnSpPr>
        <p:spPr>
          <a:xfrm>
            <a:off x="174311" y="36101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39" name="Google Shape;939;p3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40" name="Google Shape;940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48" name="Google Shape;948;p33"/>
          <p:cNvGrpSpPr/>
          <p:nvPr/>
        </p:nvGrpSpPr>
        <p:grpSpPr>
          <a:xfrm>
            <a:off x="3617529" y="3773438"/>
            <a:ext cx="371504" cy="330515"/>
            <a:chOff x="2250625" y="238125"/>
            <a:chExt cx="3052625" cy="2731525"/>
          </a:xfrm>
        </p:grpSpPr>
        <p:sp>
          <p:nvSpPr>
            <p:cNvPr id="949" name="Google Shape;949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7" name="Google Shape;957;p33"/>
          <p:cNvGrpSpPr/>
          <p:nvPr/>
        </p:nvGrpSpPr>
        <p:grpSpPr>
          <a:xfrm>
            <a:off x="4101674" y="3780049"/>
            <a:ext cx="1051088" cy="330453"/>
            <a:chOff x="241550" y="3361525"/>
            <a:chExt cx="7044825" cy="2094125"/>
          </a:xfrm>
        </p:grpSpPr>
        <p:sp>
          <p:nvSpPr>
            <p:cNvPr id="958" name="Google Shape;958;p3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75" name="Google Shape;975;p3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v.s. AAVE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76" name="Google Shape;976;p33"/>
          <p:cNvSpPr txBox="1"/>
          <p:nvPr/>
        </p:nvSpPr>
        <p:spPr>
          <a:xfrm>
            <a:off x="161162" y="36801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Dune,</a:t>
            </a:r>
            <a:r>
              <a:rPr lang="zh-CN" sz="1000">
                <a:solidFill>
                  <a:srgbClr val="666666"/>
                </a:solidFill>
              </a:rPr>
              <a:t> aavescan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977" name="Google Shape;977;p33"/>
          <p:cNvGraphicFramePr/>
          <p:nvPr/>
        </p:nvGraphicFramePr>
        <p:xfrm>
          <a:off x="185350" y="768750"/>
          <a:ext cx="71619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54100"/>
                <a:gridCol w="2053925"/>
                <a:gridCol w="2053925"/>
              </a:tblGrid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AAVE(on arbitrum)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42.47%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12.68%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55.92%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48.78%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61.82%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58.52%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75.03%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62.10%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78.74%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978" name="Google Shape;978;p33"/>
          <p:cNvSpPr txBox="1"/>
          <p:nvPr/>
        </p:nvSpPr>
        <p:spPr>
          <a:xfrm>
            <a:off x="5503137" y="36843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979" name="Google Shape;979;p33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dk2"/>
                </a:solidFill>
              </a:rPr>
              <a:t>Utilization Rate Comparison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4" name="Google Shape;984;p34"/>
          <p:cNvCxnSpPr/>
          <p:nvPr/>
        </p:nvCxnSpPr>
        <p:spPr>
          <a:xfrm rot="10800000" flipH="1">
            <a:off x="96299" y="32130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34"/>
          <p:cNvSpPr txBox="1"/>
          <p:nvPr/>
        </p:nvSpPr>
        <p:spPr>
          <a:xfrm>
            <a:off x="5503137" y="3484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86" name="Google Shape;986;p34"/>
          <p:cNvCxnSpPr/>
          <p:nvPr/>
        </p:nvCxnSpPr>
        <p:spPr>
          <a:xfrm>
            <a:off x="174311" y="31529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7" name="Google Shape;987;p3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88" name="Google Shape;988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96" name="Google Shape;996;p34"/>
          <p:cNvGrpSpPr/>
          <p:nvPr/>
        </p:nvGrpSpPr>
        <p:grpSpPr>
          <a:xfrm>
            <a:off x="3617529" y="3316238"/>
            <a:ext cx="371504" cy="330515"/>
            <a:chOff x="2250625" y="238125"/>
            <a:chExt cx="3052625" cy="2731525"/>
          </a:xfrm>
        </p:grpSpPr>
        <p:sp>
          <p:nvSpPr>
            <p:cNvPr id="997" name="Google Shape;997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05" name="Google Shape;1005;p34"/>
          <p:cNvGrpSpPr/>
          <p:nvPr/>
        </p:nvGrpSpPr>
        <p:grpSpPr>
          <a:xfrm>
            <a:off x="4101674" y="3322849"/>
            <a:ext cx="1051088" cy="330453"/>
            <a:chOff x="241550" y="3361525"/>
            <a:chExt cx="7044825" cy="2094125"/>
          </a:xfrm>
        </p:grpSpPr>
        <p:sp>
          <p:nvSpPr>
            <p:cNvPr id="1006" name="Google Shape;1006;p3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23" name="Google Shape;1023;p3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Utilization Rate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024" name="Google Shape;1024;p34"/>
          <p:cNvSpPr txBox="1"/>
          <p:nvPr/>
        </p:nvSpPr>
        <p:spPr>
          <a:xfrm>
            <a:off x="161162" y="3222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1025" name="Google Shape;1025;p34"/>
          <p:cNvGraphicFramePr/>
          <p:nvPr/>
        </p:nvGraphicFramePr>
        <p:xfrm>
          <a:off x="185350" y="929638"/>
          <a:ext cx="45901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957400"/>
                <a:gridCol w="1316375"/>
                <a:gridCol w="1316375"/>
              </a:tblGrid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Monthly Average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Assumption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2.48%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73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52.7%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57.18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1026" name="Google Shape;1026;p34"/>
          <p:cNvSpPr txBox="1"/>
          <p:nvPr/>
        </p:nvSpPr>
        <p:spPr>
          <a:xfrm>
            <a:off x="5503137" y="32271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Google Shape;1031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35"/>
          <p:cNvSpPr txBox="1"/>
          <p:nvPr/>
        </p:nvSpPr>
        <p:spPr>
          <a:xfrm>
            <a:off x="7109775" y="4553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33" name="Google Shape;1033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4" name="Google Shape;1034;p3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35" name="Google Shape;1035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43" name="Google Shape;1043;p35"/>
          <p:cNvGrpSpPr/>
          <p:nvPr/>
        </p:nvGrpSpPr>
        <p:grpSpPr>
          <a:xfrm>
            <a:off x="5224166" y="4385488"/>
            <a:ext cx="371504" cy="330515"/>
            <a:chOff x="2250625" y="238125"/>
            <a:chExt cx="3052625" cy="2731525"/>
          </a:xfrm>
        </p:grpSpPr>
        <p:sp>
          <p:nvSpPr>
            <p:cNvPr id="1044" name="Google Shape;1044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52" name="Google Shape;1052;p35"/>
          <p:cNvGrpSpPr/>
          <p:nvPr/>
        </p:nvGrpSpPr>
        <p:grpSpPr>
          <a:xfrm>
            <a:off x="5708311" y="4392099"/>
            <a:ext cx="1051088" cy="330453"/>
            <a:chOff x="241550" y="3361525"/>
            <a:chExt cx="7044825" cy="2094125"/>
          </a:xfrm>
        </p:grpSpPr>
        <p:sp>
          <p:nvSpPr>
            <p:cNvPr id="1053" name="Google Shape;1053;p3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70" name="Google Shape;1070;p35"/>
          <p:cNvSpPr txBox="1"/>
          <p:nvPr/>
        </p:nvSpPr>
        <p:spPr>
          <a:xfrm>
            <a:off x="7125225" y="4292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071" name="Google Shape;1071;p3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DCF Analysis - TVL Growth Assumptions </a:t>
            </a:r>
            <a:endParaRPr sz="2100" b="1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1072" name="Google Shape;1072;p35"/>
          <p:cNvSpPr txBox="1"/>
          <p:nvPr/>
        </p:nvSpPr>
        <p:spPr>
          <a:xfrm>
            <a:off x="85200" y="4292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1073" name="Google Shape;1073;p35"/>
          <p:cNvGraphicFramePr/>
          <p:nvPr/>
        </p:nvGraphicFramePr>
        <p:xfrm>
          <a:off x="231094" y="723550"/>
          <a:ext cx="69094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133000"/>
                <a:gridCol w="1529375"/>
                <a:gridCol w="1478525"/>
                <a:gridCol w="1328475"/>
                <a:gridCol w="1440100"/>
              </a:tblGrid>
              <a:tr h="37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BTC&amp;ETH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ETH/Microsoft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4" name="Google Shape;1074;p35"/>
          <p:cNvGraphicFramePr/>
          <p:nvPr/>
        </p:nvGraphicFramePr>
        <p:xfrm>
          <a:off x="2311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Coins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5" name="Google Shape;1075;p35"/>
          <p:cNvGraphicFramePr/>
          <p:nvPr/>
        </p:nvGraphicFramePr>
        <p:xfrm>
          <a:off x="46482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L1&amp;L2/ETH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0.05%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0.21%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0" name="Google Shape;1080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1" name="Google Shape;1081;p36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82" name="Google Shape;1082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3" name="Google Shape;1083;p3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84" name="Google Shape;1084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92" name="Google Shape;1092;p36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093" name="Google Shape;1093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01" name="Google Shape;1101;p36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02" name="Google Shape;1102;p3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19" name="Google Shape;1119;p36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20" name="Google Shape;1120;p3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Assumptions </a:t>
            </a:r>
            <a:endParaRPr sz="2100" b="1"/>
          </a:p>
        </p:txBody>
      </p:sp>
      <p:sp>
        <p:nvSpPr>
          <p:cNvPr id="1121" name="Google Shape;1121;p36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22" name="Google Shape;1122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8925" y="678700"/>
            <a:ext cx="8749799" cy="384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1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" name="Google Shape;122;p1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" name="Google Shape;123;p1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4" name="Google Shape;124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" name="Google Shape;132;p1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133" name="Google Shape;133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1" name="Google Shape;141;p1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142" name="Google Shape;142;p1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59" name="Google Shape;159;p15"/>
          <p:cNvGraphicFramePr/>
          <p:nvPr/>
        </p:nvGraphicFramePr>
        <p:xfrm>
          <a:off x="277825" y="715525"/>
          <a:ext cx="7064300" cy="31376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369300"/>
                <a:gridCol w="4695000"/>
              </a:tblGrid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George·Tom·Aaron·Liam·Roger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Daniel-Smart Contract Engineer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Roy-SmartContracts/BackEnd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JD-Junior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Director of Communications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 Staff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Konstantin·Ed·HungVu·Dodge·Masterexit·0xStorm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" name="Google Shape;1127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8" name="Google Shape;1128;p37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29" name="Google Shape;1129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0" name="Google Shape;1130;p3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31" name="Google Shape;1131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9" name="Google Shape;1139;p37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140" name="Google Shape;1140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8" name="Google Shape;1148;p37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49" name="Google Shape;1149;p3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66" name="Google Shape;1166;p37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67" name="Google Shape;1167;p37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/>
          </a:p>
        </p:txBody>
      </p:sp>
      <p:sp>
        <p:nvSpPr>
          <p:cNvPr id="1168" name="Google Shape;1168;p37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69" name="Google Shape;1169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5200" y="781975"/>
            <a:ext cx="8892944" cy="363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4" name="Google Shape;1174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5" name="Google Shape;1175;p38"/>
          <p:cNvSpPr txBox="1"/>
          <p:nvPr/>
        </p:nvSpPr>
        <p:spPr>
          <a:xfrm>
            <a:off x="7109775" y="43248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76" name="Google Shape;1176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7" name="Google Shape;1177;p3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78" name="Google Shape;1178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86" name="Google Shape;1186;p38"/>
          <p:cNvGrpSpPr/>
          <p:nvPr/>
        </p:nvGrpSpPr>
        <p:grpSpPr>
          <a:xfrm>
            <a:off x="5224166" y="4156888"/>
            <a:ext cx="371504" cy="330515"/>
            <a:chOff x="2250625" y="238125"/>
            <a:chExt cx="3052625" cy="2731525"/>
          </a:xfrm>
        </p:grpSpPr>
        <p:sp>
          <p:nvSpPr>
            <p:cNvPr id="1187" name="Google Shape;1187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5" name="Google Shape;1195;p38"/>
          <p:cNvGrpSpPr/>
          <p:nvPr/>
        </p:nvGrpSpPr>
        <p:grpSpPr>
          <a:xfrm>
            <a:off x="5708311" y="4163499"/>
            <a:ext cx="1051088" cy="330453"/>
            <a:chOff x="241550" y="3361525"/>
            <a:chExt cx="7044825" cy="2094125"/>
          </a:xfrm>
        </p:grpSpPr>
        <p:sp>
          <p:nvSpPr>
            <p:cNvPr id="1196" name="Google Shape;1196;p3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13" name="Google Shape;1213;p38"/>
          <p:cNvSpPr txBox="1"/>
          <p:nvPr/>
        </p:nvSpPr>
        <p:spPr>
          <a:xfrm>
            <a:off x="7125225" y="40635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4" name="Google Shape;1214;p38"/>
          <p:cNvSpPr txBox="1"/>
          <p:nvPr/>
        </p:nvSpPr>
        <p:spPr>
          <a:xfrm>
            <a:off x="85200" y="40635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215" name="Google Shape;1215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747800"/>
            <a:ext cx="8857024" cy="3205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3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217" name="Google Shape;1217;p38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Discount Rate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2" name="Google Shape;1222;p39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3" name="Google Shape;1223;p39"/>
          <p:cNvSpPr txBox="1"/>
          <p:nvPr/>
        </p:nvSpPr>
        <p:spPr>
          <a:xfrm>
            <a:off x="3330725" y="45532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4" name="Google Shape;1224;p39"/>
          <p:cNvCxnSpPr/>
          <p:nvPr/>
        </p:nvCxnSpPr>
        <p:spPr>
          <a:xfrm rot="10800000" flipH="1">
            <a:off x="178936" y="4351150"/>
            <a:ext cx="4816800" cy="18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25" name="Google Shape;1225;p3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26" name="Google Shape;1226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34" name="Google Shape;1234;p39"/>
          <p:cNvSpPr txBox="1"/>
          <p:nvPr/>
        </p:nvSpPr>
        <p:spPr>
          <a:xfrm>
            <a:off x="3330725" y="43592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35" name="Google Shape;1235;p39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Rate of Return </a:t>
            </a:r>
            <a:endParaRPr sz="2100" b="1"/>
          </a:p>
        </p:txBody>
      </p:sp>
      <p:sp>
        <p:nvSpPr>
          <p:cNvPr id="1236" name="Google Shape;1236;p39"/>
          <p:cNvSpPr txBox="1"/>
          <p:nvPr/>
        </p:nvSpPr>
        <p:spPr>
          <a:xfrm>
            <a:off x="76200" y="435925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pSp>
        <p:nvGrpSpPr>
          <p:cNvPr id="1237" name="Google Shape;1237;p39"/>
          <p:cNvGrpSpPr/>
          <p:nvPr/>
        </p:nvGrpSpPr>
        <p:grpSpPr>
          <a:xfrm>
            <a:off x="1784666" y="4438488"/>
            <a:ext cx="371504" cy="330515"/>
            <a:chOff x="2250625" y="238125"/>
            <a:chExt cx="3052625" cy="2731525"/>
          </a:xfrm>
        </p:grpSpPr>
        <p:sp>
          <p:nvSpPr>
            <p:cNvPr id="1238" name="Google Shape;1238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46" name="Google Shape;1246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784338"/>
            <a:ext cx="4857875" cy="338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7" name="Google Shape;1247;p39"/>
          <p:cNvGrpSpPr/>
          <p:nvPr/>
        </p:nvGrpSpPr>
        <p:grpSpPr>
          <a:xfrm>
            <a:off x="2245136" y="4438499"/>
            <a:ext cx="1051088" cy="330453"/>
            <a:chOff x="241550" y="3361525"/>
            <a:chExt cx="7044825" cy="2094125"/>
          </a:xfrm>
        </p:grpSpPr>
        <p:sp>
          <p:nvSpPr>
            <p:cNvPr id="1248" name="Google Shape;1248;p3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9" name="Google Shape;1269;p40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0" name="Google Shape;1270;p40"/>
          <p:cNvSpPr txBox="1"/>
          <p:nvPr/>
        </p:nvSpPr>
        <p:spPr>
          <a:xfrm>
            <a:off x="53851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71" name="Google Shape;1271;p40"/>
          <p:cNvCxnSpPr/>
          <p:nvPr/>
        </p:nvCxnSpPr>
        <p:spPr>
          <a:xfrm rot="10800000" flipH="1">
            <a:off x="206911" y="45653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72" name="Google Shape;1272;p4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73" name="Google Shape;1273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81" name="Google Shape;1281;p40"/>
          <p:cNvGrpSpPr/>
          <p:nvPr/>
        </p:nvGrpSpPr>
        <p:grpSpPr>
          <a:xfrm>
            <a:off x="3499541" y="4674288"/>
            <a:ext cx="371504" cy="330515"/>
            <a:chOff x="2250625" y="238125"/>
            <a:chExt cx="3052625" cy="2731525"/>
          </a:xfrm>
        </p:grpSpPr>
        <p:sp>
          <p:nvSpPr>
            <p:cNvPr id="1282" name="Google Shape;1282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90" name="Google Shape;1290;p40"/>
          <p:cNvGrpSpPr/>
          <p:nvPr/>
        </p:nvGrpSpPr>
        <p:grpSpPr>
          <a:xfrm>
            <a:off x="3983686" y="4680899"/>
            <a:ext cx="1051088" cy="330453"/>
            <a:chOff x="241550" y="3361525"/>
            <a:chExt cx="7044825" cy="2094125"/>
          </a:xfrm>
        </p:grpSpPr>
        <p:sp>
          <p:nvSpPr>
            <p:cNvPr id="1291" name="Google Shape;1291;p4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296;p4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08" name="Google Shape;1308;p40"/>
          <p:cNvSpPr txBox="1"/>
          <p:nvPr/>
        </p:nvSpPr>
        <p:spPr>
          <a:xfrm>
            <a:off x="54006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09" name="Google Shape;1309;p40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Total Fees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10" name="Google Shape;1310;p40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11" name="Google Shape;1311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62975" y="491175"/>
            <a:ext cx="5955226" cy="40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6" name="Google Shape;1316;p41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1"/>
          <p:cNvSpPr txBox="1"/>
          <p:nvPr/>
        </p:nvSpPr>
        <p:spPr>
          <a:xfrm>
            <a:off x="53851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18" name="Google Shape;1318;p41"/>
          <p:cNvCxnSpPr/>
          <p:nvPr/>
        </p:nvCxnSpPr>
        <p:spPr>
          <a:xfrm rot="10800000" flipH="1">
            <a:off x="206911" y="43367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9" name="Google Shape;1319;p4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20" name="Google Shape;1320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326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8" name="Google Shape;1328;p41"/>
          <p:cNvGrpSpPr/>
          <p:nvPr/>
        </p:nvGrpSpPr>
        <p:grpSpPr>
          <a:xfrm>
            <a:off x="3499541" y="4445688"/>
            <a:ext cx="371504" cy="330515"/>
            <a:chOff x="2250625" y="238125"/>
            <a:chExt cx="3052625" cy="2731525"/>
          </a:xfrm>
        </p:grpSpPr>
        <p:sp>
          <p:nvSpPr>
            <p:cNvPr id="1329" name="Google Shape;1329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37" name="Google Shape;1337;p41"/>
          <p:cNvGrpSpPr/>
          <p:nvPr/>
        </p:nvGrpSpPr>
        <p:grpSpPr>
          <a:xfrm>
            <a:off x="3983686" y="4452299"/>
            <a:ext cx="1051088" cy="330453"/>
            <a:chOff x="241550" y="3361525"/>
            <a:chExt cx="7044825" cy="2094125"/>
          </a:xfrm>
        </p:grpSpPr>
        <p:sp>
          <p:nvSpPr>
            <p:cNvPr id="1338" name="Google Shape;1338;p4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4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4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4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342;p4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344;p4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4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4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4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4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4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55" name="Google Shape;1355;p41"/>
          <p:cNvSpPr txBox="1"/>
          <p:nvPr/>
        </p:nvSpPr>
        <p:spPr>
          <a:xfrm>
            <a:off x="54006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56" name="Google Shape;1356;p41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TVL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57" name="Google Shape;1357;p41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58" name="Google Shape;1358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8475" y="517250"/>
            <a:ext cx="6253981" cy="37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3" name="Google Shape;1363;p42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4" name="Google Shape;1364;p42"/>
          <p:cNvSpPr txBox="1"/>
          <p:nvPr/>
        </p:nvSpPr>
        <p:spPr>
          <a:xfrm>
            <a:off x="56899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65" name="Google Shape;1365;p42"/>
          <p:cNvCxnSpPr/>
          <p:nvPr/>
        </p:nvCxnSpPr>
        <p:spPr>
          <a:xfrm>
            <a:off x="206911" y="4580975"/>
            <a:ext cx="7117200" cy="3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6" name="Google Shape;1366;p4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67" name="Google Shape;1367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75" name="Google Shape;1375;p42"/>
          <p:cNvGrpSpPr/>
          <p:nvPr/>
        </p:nvGrpSpPr>
        <p:grpSpPr>
          <a:xfrm>
            <a:off x="3804341" y="4674288"/>
            <a:ext cx="371504" cy="330515"/>
            <a:chOff x="2250625" y="238125"/>
            <a:chExt cx="3052625" cy="2731525"/>
          </a:xfrm>
        </p:grpSpPr>
        <p:sp>
          <p:nvSpPr>
            <p:cNvPr id="1376" name="Google Shape;1376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84" name="Google Shape;1384;p42"/>
          <p:cNvGrpSpPr/>
          <p:nvPr/>
        </p:nvGrpSpPr>
        <p:grpSpPr>
          <a:xfrm>
            <a:off x="4288486" y="4680899"/>
            <a:ext cx="1051088" cy="330453"/>
            <a:chOff x="241550" y="3361525"/>
            <a:chExt cx="7044825" cy="2094125"/>
          </a:xfrm>
        </p:grpSpPr>
        <p:sp>
          <p:nvSpPr>
            <p:cNvPr id="1385" name="Google Shape;1385;p4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4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4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4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4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4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4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4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4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4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4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4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4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398;p4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399;p4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400;p4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4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02" name="Google Shape;1402;p42"/>
          <p:cNvSpPr txBox="1"/>
          <p:nvPr/>
        </p:nvSpPr>
        <p:spPr>
          <a:xfrm>
            <a:off x="57054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03" name="Google Shape;1403;p42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Moderate Case</a:t>
            </a:r>
            <a:endParaRPr sz="2100" b="1"/>
          </a:p>
        </p:txBody>
      </p:sp>
      <p:sp>
        <p:nvSpPr>
          <p:cNvPr id="1404" name="Google Shape;1404;p42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05" name="Google Shape;1405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662625"/>
            <a:ext cx="7195048" cy="38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0" name="Google Shape;1410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1" name="Google Shape;1411;p43"/>
          <p:cNvSpPr txBox="1"/>
          <p:nvPr/>
        </p:nvSpPr>
        <p:spPr>
          <a:xfrm>
            <a:off x="7137750" y="4156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12" name="Google Shape;1412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13" name="Google Shape;1413;p4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14" name="Google Shape;1414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22" name="Google Shape;1422;p43"/>
          <p:cNvGrpSpPr/>
          <p:nvPr/>
        </p:nvGrpSpPr>
        <p:grpSpPr>
          <a:xfrm>
            <a:off x="5252141" y="3988488"/>
            <a:ext cx="371504" cy="330515"/>
            <a:chOff x="2250625" y="238125"/>
            <a:chExt cx="3052625" cy="2731525"/>
          </a:xfrm>
        </p:grpSpPr>
        <p:sp>
          <p:nvSpPr>
            <p:cNvPr id="1423" name="Google Shape;1423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31" name="Google Shape;1431;p43"/>
          <p:cNvGrpSpPr/>
          <p:nvPr/>
        </p:nvGrpSpPr>
        <p:grpSpPr>
          <a:xfrm>
            <a:off x="5736286" y="3995099"/>
            <a:ext cx="1051088" cy="330453"/>
            <a:chOff x="241550" y="3361525"/>
            <a:chExt cx="7044825" cy="2094125"/>
          </a:xfrm>
        </p:grpSpPr>
        <p:sp>
          <p:nvSpPr>
            <p:cNvPr id="1432" name="Google Shape;1432;p4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4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4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4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4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4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4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9" name="Google Shape;1439;p4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440;p4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441;p4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442;p4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443;p4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444;p4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445;p4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446;p4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4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4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49" name="Google Shape;1449;p43"/>
          <p:cNvSpPr txBox="1"/>
          <p:nvPr/>
        </p:nvSpPr>
        <p:spPr>
          <a:xfrm>
            <a:off x="7153200" y="3895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50" name="Google Shape;1450;p43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</a:t>
            </a:r>
            <a:r>
              <a:rPr lang="zh-CN" sz="2100" b="1">
                <a:solidFill>
                  <a:schemeClr val="dk1"/>
                </a:solidFill>
              </a:rPr>
              <a:t> Analysis - Moderate Case</a:t>
            </a:r>
            <a:endParaRPr sz="2100" b="1"/>
          </a:p>
        </p:txBody>
      </p:sp>
      <p:sp>
        <p:nvSpPr>
          <p:cNvPr id="1451" name="Google Shape;1451;p43"/>
          <p:cNvSpPr txBox="1"/>
          <p:nvPr/>
        </p:nvSpPr>
        <p:spPr>
          <a:xfrm>
            <a:off x="113175" y="3895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52" name="Google Shape;1452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904900"/>
            <a:ext cx="8857774" cy="26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7" name="Google Shape;1457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44"/>
          <p:cNvSpPr txBox="1"/>
          <p:nvPr/>
        </p:nvSpPr>
        <p:spPr>
          <a:xfrm>
            <a:off x="71377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59" name="Google Shape;1459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0" name="Google Shape;1460;p4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61" name="Google Shape;1461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69" name="Google Shape;1469;p44"/>
          <p:cNvGrpSpPr/>
          <p:nvPr/>
        </p:nvGrpSpPr>
        <p:grpSpPr>
          <a:xfrm>
            <a:off x="5252141" y="4445688"/>
            <a:ext cx="371504" cy="330515"/>
            <a:chOff x="2250625" y="238125"/>
            <a:chExt cx="3052625" cy="2731525"/>
          </a:xfrm>
        </p:grpSpPr>
        <p:sp>
          <p:nvSpPr>
            <p:cNvPr id="1470" name="Google Shape;1470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78" name="Google Shape;1478;p44"/>
          <p:cNvGrpSpPr/>
          <p:nvPr/>
        </p:nvGrpSpPr>
        <p:grpSpPr>
          <a:xfrm>
            <a:off x="5736286" y="4452299"/>
            <a:ext cx="1051088" cy="330453"/>
            <a:chOff x="241550" y="3361525"/>
            <a:chExt cx="7044825" cy="2094125"/>
          </a:xfrm>
        </p:grpSpPr>
        <p:sp>
          <p:nvSpPr>
            <p:cNvPr id="1479" name="Google Shape;1479;p4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4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4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4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4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4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4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4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4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4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489;p4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4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491;p4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492;p4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493;p4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494;p4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495;p4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96" name="Google Shape;1496;p44"/>
          <p:cNvSpPr txBox="1"/>
          <p:nvPr/>
        </p:nvSpPr>
        <p:spPr>
          <a:xfrm>
            <a:off x="71532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97" name="Google Shape;1497;p44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Sensitivity</a:t>
            </a:r>
            <a:r>
              <a:rPr lang="zh-CN" sz="2100" b="1">
                <a:solidFill>
                  <a:schemeClr val="dk1"/>
                </a:solidFill>
              </a:rPr>
              <a:t> Analysis of RDNT Value &amp; Price</a:t>
            </a:r>
            <a:endParaRPr sz="2100" b="1"/>
          </a:p>
        </p:txBody>
      </p:sp>
      <p:sp>
        <p:nvSpPr>
          <p:cNvPr id="1498" name="Google Shape;1498;p44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99" name="Google Shape;1499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903125"/>
            <a:ext cx="8678102" cy="32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4" name="Google Shape;1504;p45"/>
          <p:cNvCxnSpPr/>
          <p:nvPr/>
        </p:nvCxnSpPr>
        <p:spPr>
          <a:xfrm rot="10800000" flipH="1">
            <a:off x="206911" y="39885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5" name="Google Shape;1505;p45"/>
          <p:cNvSpPr txBox="1"/>
          <p:nvPr/>
        </p:nvSpPr>
        <p:spPr>
          <a:xfrm>
            <a:off x="5232750" y="42596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06" name="Google Shape;1506;p45"/>
          <p:cNvCxnSpPr/>
          <p:nvPr/>
        </p:nvCxnSpPr>
        <p:spPr>
          <a:xfrm rot="10800000" flipH="1">
            <a:off x="206911" y="3987625"/>
            <a:ext cx="6962400" cy="108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07" name="Google Shape;1507;p4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08" name="Google Shape;1508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16" name="Google Shape;1516;p45"/>
          <p:cNvGrpSpPr/>
          <p:nvPr/>
        </p:nvGrpSpPr>
        <p:grpSpPr>
          <a:xfrm>
            <a:off x="3347141" y="4091738"/>
            <a:ext cx="371504" cy="330515"/>
            <a:chOff x="2250625" y="238125"/>
            <a:chExt cx="3052625" cy="2731525"/>
          </a:xfrm>
        </p:grpSpPr>
        <p:sp>
          <p:nvSpPr>
            <p:cNvPr id="1517" name="Google Shape;1517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25" name="Google Shape;1525;p45"/>
          <p:cNvGrpSpPr/>
          <p:nvPr/>
        </p:nvGrpSpPr>
        <p:grpSpPr>
          <a:xfrm>
            <a:off x="3831286" y="4098349"/>
            <a:ext cx="1051088" cy="330453"/>
            <a:chOff x="241550" y="3361525"/>
            <a:chExt cx="7044825" cy="2094125"/>
          </a:xfrm>
        </p:grpSpPr>
        <p:sp>
          <p:nvSpPr>
            <p:cNvPr id="1526" name="Google Shape;1526;p4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532;p4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5" name="Google Shape;1535;p4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6" name="Google Shape;1536;p4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1" name="Google Shape;1541;p4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2" name="Google Shape;1542;p4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43" name="Google Shape;1543;p45"/>
          <p:cNvSpPr txBox="1"/>
          <p:nvPr/>
        </p:nvSpPr>
        <p:spPr>
          <a:xfrm>
            <a:off x="5248200" y="39984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44" name="Google Shape;1544;p4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Probability-Weighted DCF Analysis</a:t>
            </a:r>
            <a:endParaRPr sz="2100" b="1"/>
          </a:p>
        </p:txBody>
      </p:sp>
      <p:sp>
        <p:nvSpPr>
          <p:cNvPr id="1545" name="Google Shape;1545;p45"/>
          <p:cNvSpPr txBox="1"/>
          <p:nvPr/>
        </p:nvSpPr>
        <p:spPr>
          <a:xfrm>
            <a:off x="113175" y="39984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46" name="Google Shape;1546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8825" y="712075"/>
            <a:ext cx="6718875" cy="30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1" name="Google Shape;1551;p46"/>
          <p:cNvCxnSpPr/>
          <p:nvPr/>
        </p:nvCxnSpPr>
        <p:spPr>
          <a:xfrm rot="10800000" flipH="1">
            <a:off x="206911" y="3275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2" name="Google Shape;1552;p46"/>
          <p:cNvSpPr txBox="1"/>
          <p:nvPr/>
        </p:nvSpPr>
        <p:spPr>
          <a:xfrm>
            <a:off x="7045900" y="40500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53" name="Google Shape;1553;p46"/>
          <p:cNvCxnSpPr/>
          <p:nvPr/>
        </p:nvCxnSpPr>
        <p:spPr>
          <a:xfrm rot="10800000" flipH="1">
            <a:off x="206911" y="3802713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54" name="Google Shape;1554;p4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55" name="Google Shape;1555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557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558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559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63" name="Google Shape;1563;p46"/>
          <p:cNvGrpSpPr/>
          <p:nvPr/>
        </p:nvGrpSpPr>
        <p:grpSpPr>
          <a:xfrm>
            <a:off x="5291566" y="3884738"/>
            <a:ext cx="371504" cy="330515"/>
            <a:chOff x="2250625" y="238125"/>
            <a:chExt cx="3052625" cy="2731525"/>
          </a:xfrm>
        </p:grpSpPr>
        <p:sp>
          <p:nvSpPr>
            <p:cNvPr id="1564" name="Google Shape;1564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567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569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72" name="Google Shape;1572;p46"/>
          <p:cNvGrpSpPr/>
          <p:nvPr/>
        </p:nvGrpSpPr>
        <p:grpSpPr>
          <a:xfrm>
            <a:off x="5736286" y="3884774"/>
            <a:ext cx="1051088" cy="330453"/>
            <a:chOff x="241550" y="3361525"/>
            <a:chExt cx="7044825" cy="2094125"/>
          </a:xfrm>
        </p:grpSpPr>
        <p:sp>
          <p:nvSpPr>
            <p:cNvPr id="1573" name="Google Shape;1573;p4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4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4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4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0" name="Google Shape;1580;p4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581;p4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582;p4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3" name="Google Shape;1583;p4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4" name="Google Shape;1584;p4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5" name="Google Shape;1585;p4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6" name="Google Shape;1586;p4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7" name="Google Shape;1587;p4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8" name="Google Shape;1588;p4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9" name="Google Shape;1589;p4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90" name="Google Shape;1590;p46"/>
          <p:cNvSpPr txBox="1"/>
          <p:nvPr/>
        </p:nvSpPr>
        <p:spPr>
          <a:xfrm>
            <a:off x="7045900" y="38027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91" name="Google Shape;1591;p4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Comparable Analysis </a:t>
            </a:r>
            <a:endParaRPr sz="2100" b="1"/>
          </a:p>
        </p:txBody>
      </p:sp>
      <p:sp>
        <p:nvSpPr>
          <p:cNvPr id="1592" name="Google Shape;1592;p46"/>
          <p:cNvSpPr txBox="1"/>
          <p:nvPr/>
        </p:nvSpPr>
        <p:spPr>
          <a:xfrm>
            <a:off x="113175" y="37542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93" name="Google Shape;1593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683325"/>
            <a:ext cx="8847227" cy="29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277100" y="325350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257674" y="3725826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312200" y="3663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277111" y="3663275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539523" y="49073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/>
        </p:nvGraphicFramePr>
        <p:xfrm>
          <a:off x="350425" y="772425"/>
          <a:ext cx="7498250" cy="3000000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933400"/>
                <a:gridCol w="1513575"/>
                <a:gridCol w="1546375"/>
                <a:gridCol w="1028400"/>
                <a:gridCol w="1459700"/>
                <a:gridCol w="1016800"/>
              </a:tblGrid>
              <a:tr h="655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Communications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Business Development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7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Aaron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Dodge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6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52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Liam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33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Roger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83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Tom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 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8" name="Google Shape;1598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9" name="Google Shape;1599;p47"/>
          <p:cNvSpPr txBox="1"/>
          <p:nvPr/>
        </p:nvSpPr>
        <p:spPr>
          <a:xfrm>
            <a:off x="7137750" y="3394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00" name="Google Shape;1600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1" name="Google Shape;1601;p4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602" name="Google Shape;1602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0" name="Google Shape;1610;p47"/>
          <p:cNvGrpSpPr/>
          <p:nvPr/>
        </p:nvGrpSpPr>
        <p:grpSpPr>
          <a:xfrm>
            <a:off x="5252141" y="3226488"/>
            <a:ext cx="371504" cy="330515"/>
            <a:chOff x="2250625" y="238125"/>
            <a:chExt cx="3052625" cy="2731525"/>
          </a:xfrm>
        </p:grpSpPr>
        <p:sp>
          <p:nvSpPr>
            <p:cNvPr id="1611" name="Google Shape;1611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9" name="Google Shape;1619;p47"/>
          <p:cNvGrpSpPr/>
          <p:nvPr/>
        </p:nvGrpSpPr>
        <p:grpSpPr>
          <a:xfrm>
            <a:off x="5736286" y="3233099"/>
            <a:ext cx="1051088" cy="330453"/>
            <a:chOff x="241550" y="3361525"/>
            <a:chExt cx="7044825" cy="2094125"/>
          </a:xfrm>
        </p:grpSpPr>
        <p:sp>
          <p:nvSpPr>
            <p:cNvPr id="1620" name="Google Shape;1620;p4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4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7" name="Google Shape;1627;p4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4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4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4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4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4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37" name="Google Shape;1637;p47"/>
          <p:cNvSpPr txBox="1"/>
          <p:nvPr/>
        </p:nvSpPr>
        <p:spPr>
          <a:xfrm>
            <a:off x="7153200" y="3133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38" name="Google Shape;1638;p47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Comprehensive Analysis </a:t>
            </a:r>
            <a:endParaRPr sz="2100" b="1"/>
          </a:p>
        </p:txBody>
      </p:sp>
      <p:sp>
        <p:nvSpPr>
          <p:cNvPr id="1639" name="Google Shape;1639;p47"/>
          <p:cNvSpPr txBox="1"/>
          <p:nvPr/>
        </p:nvSpPr>
        <p:spPr>
          <a:xfrm>
            <a:off x="144750" y="3133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640" name="Google Shape;1640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689440"/>
            <a:ext cx="9144001" cy="2393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5" name="Google Shape;1645;p48"/>
          <p:cNvGrpSpPr/>
          <p:nvPr/>
        </p:nvGrpSpPr>
        <p:grpSpPr>
          <a:xfrm>
            <a:off x="490693" y="1585998"/>
            <a:ext cx="1948491" cy="1653938"/>
            <a:chOff x="2250625" y="238125"/>
            <a:chExt cx="3052625" cy="2731525"/>
          </a:xfrm>
        </p:grpSpPr>
        <p:sp>
          <p:nvSpPr>
            <p:cNvPr id="1646" name="Google Shape;1646;p4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54" name="Google Shape;1654;p48"/>
          <p:cNvGrpSpPr/>
          <p:nvPr/>
        </p:nvGrpSpPr>
        <p:grpSpPr>
          <a:xfrm>
            <a:off x="2857370" y="1584649"/>
            <a:ext cx="5811981" cy="1653940"/>
            <a:chOff x="241550" y="3361525"/>
            <a:chExt cx="7044825" cy="2094125"/>
          </a:xfrm>
        </p:grpSpPr>
        <p:sp>
          <p:nvSpPr>
            <p:cNvPr id="1655" name="Google Shape;1655;p4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8" name="Google Shape;1668;p4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9" name="Google Shape;1669;p4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0" name="Google Shape;1670;p4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49"/>
          <p:cNvGrpSpPr/>
          <p:nvPr/>
        </p:nvGrpSpPr>
        <p:grpSpPr>
          <a:xfrm>
            <a:off x="937979" y="347140"/>
            <a:ext cx="792767" cy="702821"/>
            <a:chOff x="2250625" y="238125"/>
            <a:chExt cx="3052625" cy="2731525"/>
          </a:xfrm>
        </p:grpSpPr>
        <p:sp>
          <p:nvSpPr>
            <p:cNvPr id="1677" name="Google Shape;1677;p4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4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4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4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85" name="Google Shape;1685;p49"/>
          <p:cNvGrpSpPr/>
          <p:nvPr/>
        </p:nvGrpSpPr>
        <p:grpSpPr>
          <a:xfrm>
            <a:off x="445430" y="1112945"/>
            <a:ext cx="1757684" cy="539237"/>
            <a:chOff x="241550" y="3361525"/>
            <a:chExt cx="7044825" cy="2094125"/>
          </a:xfrm>
        </p:grpSpPr>
        <p:sp>
          <p:nvSpPr>
            <p:cNvPr id="1686" name="Google Shape;1686;p4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4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4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4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4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4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4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4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4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4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4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4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4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4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4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877570" y="55245"/>
            <a:ext cx="518985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并行</a:t>
            </a:r>
            <a:r>
              <a:rPr lang="en-US" altLang="zh-CN" sz="2100" b="1">
                <a:solidFill>
                  <a:schemeClr val="dk1"/>
                </a:solidFill>
              </a:rPr>
              <a:t>L1</a:t>
            </a:r>
            <a:r>
              <a:rPr lang="zh-CN" altLang="en-US" sz="2100" b="1">
                <a:solidFill>
                  <a:schemeClr val="dk1"/>
                </a:solidFill>
              </a:rPr>
              <a:t>公链主要项目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377689" y="4397021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CoinMarketCap, RootData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051850" y="43967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February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398396" y="436495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275998" y="22911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877570" y="563245"/>
          <a:ext cx="7646035" cy="372935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07895"/>
                <a:gridCol w="607895"/>
                <a:gridCol w="637706"/>
                <a:gridCol w="770974"/>
                <a:gridCol w="697911"/>
                <a:gridCol w="891384"/>
                <a:gridCol w="927041"/>
                <a:gridCol w="748764"/>
                <a:gridCol w="797862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成立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时间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有无代币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价格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流通市值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24H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交易量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融资轮次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融资金额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2017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</a:t>
                      </a:r>
                      <a:endParaRPr 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$103.55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$450亿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$22亿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私募代币销售轮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$3.14亿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$9.12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$1.6亿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$0.85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$21亿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$1.67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$3.5亿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B轮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$1.20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$6900万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$290万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公募轮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$500万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2019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$8000万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2023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1002665" y="522605"/>
            <a:ext cx="548386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以太坊与并行</a:t>
            </a:r>
            <a:r>
              <a:rPr lang="en-US" altLang="zh-CN" sz="2100" b="1">
                <a:solidFill>
                  <a:schemeClr val="dk1"/>
                </a:solidFill>
              </a:rPr>
              <a:t>L1</a:t>
            </a:r>
            <a:r>
              <a:rPr lang="zh-CN" altLang="en-US" sz="2100" b="1">
                <a:solidFill>
                  <a:schemeClr val="dk1"/>
                </a:solidFill>
              </a:rPr>
              <a:t>公链主要生态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534035" y="3820160"/>
            <a:ext cx="5737860" cy="4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EtherScan</a:t>
            </a:r>
            <a:r>
              <a:rPr lang="en-US" altLang="zh-CN" sz="1000">
                <a:solidFill>
                  <a:srgbClr val="666666"/>
                </a:solidFill>
              </a:rPr>
              <a:t>, Solana Explorer, Aptos Explorer, Sei Blog, Monad Homepage, RootData</a:t>
            </a:r>
            <a:endParaRPr lang="en-US" altLang="zh-CN" sz="1000">
              <a:solidFill>
                <a:srgbClr val="666666"/>
              </a:solidFill>
            </a:endParaRPr>
          </a:p>
          <a:p>
            <a:pPr marL="0" indent="0">
              <a:buNone/>
            </a:pPr>
            <a:r>
              <a:rPr lang="en-US" altLang="zh-CN" sz="1000">
                <a:solidFill>
                  <a:srgbClr val="666666"/>
                </a:solidFill>
              </a:rPr>
              <a:t>Note: TPS theor</a:t>
            </a:r>
            <a:r>
              <a:rPr lang="en-US" altLang="zh-CN" sz="1000">
                <a:solidFill>
                  <a:srgbClr val="666666"/>
                </a:solidFill>
              </a:rPr>
              <a:t>etical value marked with *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208060" y="382012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February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554606" y="3808770"/>
            <a:ext cx="745553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402363" y="66726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1002665" y="1030605"/>
          <a:ext cx="6688455" cy="267779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90245"/>
                <a:gridCol w="690880"/>
                <a:gridCol w="723900"/>
                <a:gridCol w="875665"/>
                <a:gridCol w="792480"/>
                <a:gridCol w="1012190"/>
                <a:gridCol w="1052830"/>
                <a:gridCol w="850265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TPS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生态项目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数量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NFT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游戏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元宇宙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基础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设施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以太坊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12.8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805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141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3191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561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151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70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13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111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157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28300*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46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99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42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24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10000*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17"/>
          <p:cNvCxnSpPr/>
          <p:nvPr/>
        </p:nvCxnSpPr>
        <p:spPr>
          <a:xfrm rot="10800000" flipH="1">
            <a:off x="222436" y="43287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1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山寨插针反弹表现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185349" y="44093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Binance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6863925" y="43386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zh-CN" sz="1000">
                <a:solidFill>
                  <a:srgbClr val="666666"/>
                </a:solidFill>
              </a:rPr>
              <a:t>Jan</a:t>
            </a:r>
            <a:r>
              <a:rPr lang="zh-CN" sz="1000">
                <a:solidFill>
                  <a:srgbClr val="666666"/>
                </a:solidFill>
              </a:rPr>
              <a:t> 3, 2024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848475" y="45998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88" name="Google Shape;188;p17"/>
          <p:cNvCxnSpPr/>
          <p:nvPr/>
        </p:nvCxnSpPr>
        <p:spPr>
          <a:xfrm rot="10800000" flipH="1">
            <a:off x="222436" y="4308000"/>
            <a:ext cx="8655300" cy="30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9" name="Google Shape;189;p1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90" name="Google Shape;190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8" name="Google Shape;198;p17"/>
          <p:cNvGrpSpPr/>
          <p:nvPr/>
        </p:nvGrpSpPr>
        <p:grpSpPr>
          <a:xfrm>
            <a:off x="4962866" y="4431913"/>
            <a:ext cx="371504" cy="330515"/>
            <a:chOff x="2250625" y="238125"/>
            <a:chExt cx="3052625" cy="2731525"/>
          </a:xfrm>
        </p:grpSpPr>
        <p:sp>
          <p:nvSpPr>
            <p:cNvPr id="199" name="Google Shape;199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7" name="Google Shape;207;p17"/>
          <p:cNvGrpSpPr/>
          <p:nvPr/>
        </p:nvGrpSpPr>
        <p:grpSpPr>
          <a:xfrm>
            <a:off x="5447011" y="4438524"/>
            <a:ext cx="1051088" cy="330453"/>
            <a:chOff x="241550" y="3361525"/>
            <a:chExt cx="7044825" cy="2094125"/>
          </a:xfrm>
        </p:grpSpPr>
        <p:sp>
          <p:nvSpPr>
            <p:cNvPr id="208" name="Google Shape;208;p1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5" name="Google Shape;225;p17"/>
          <p:cNvSpPr txBox="1"/>
          <p:nvPr/>
        </p:nvSpPr>
        <p:spPr>
          <a:xfrm>
            <a:off x="727994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Binance 交易所现货 USDT 交易对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26" name="Google Shape;226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9800" y="737775"/>
            <a:ext cx="8900526" cy="3437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-226675"/>
            <a:ext cx="8693238" cy="474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RDNT Price &amp; Historical Events</a:t>
            </a:r>
            <a:endParaRPr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185349" y="4637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Coin Marketcap,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以太坊交易数量和活跃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地址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227780" y="354104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212330" y="380229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6721" y="363435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0866" y="364096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0599" y="3611119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Dune  @hildobby, ethereum</a:t>
            </a:r>
            <a:endParaRPr lang="en-US" altLang="zh-CN" sz="1000">
              <a:solidFill>
                <a:srgbClr val="666666"/>
              </a:solidFill>
            </a:endParaRPr>
          </a:p>
        </p:txBody>
      </p:sp>
      <p:pic>
        <p:nvPicPr>
          <p:cNvPr id="1" name="图片 0" descr="fig1-Ethereum Trans Count &amp; Active Walle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642620"/>
            <a:ext cx="9144000" cy="27959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02*293"/>
  <p:tag name="TABLE_ENDDRAG_RECT" val="31*39*602*293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TABLE_ENDDRAG_ORIGIN_RECT" val="526*307"/>
  <p:tag name="TABLE_ENDDRAG_RECT" val="69*44*526*307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8259</Words>
  <Application>WPS 表格</Application>
  <PresentationFormat/>
  <Paragraphs>1216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70" baseType="lpstr">
      <vt:lpstr>Arial</vt:lpstr>
      <vt:lpstr>宋体</vt:lpstr>
      <vt:lpstr>Wingdings</vt:lpstr>
      <vt:lpstr>Arial</vt:lpstr>
      <vt:lpstr>Times New Roman</vt:lpstr>
      <vt:lpstr>微软雅黑</vt:lpstr>
      <vt:lpstr>汉仪旗黑</vt:lpstr>
      <vt:lpstr>宋体</vt:lpstr>
      <vt:lpstr>Arial Unicode MS</vt:lpstr>
      <vt:lpstr>汉仪书宋二KW</vt:lpstr>
      <vt:lpstr>Courier New</vt:lpstr>
      <vt:lpstr>Courier New</vt:lpstr>
      <vt:lpstr>Times New Roman</vt:lpstr>
      <vt:lpstr>华文楷体</vt:lpstr>
      <vt:lpstr>Yuanti SC Regular</vt:lpstr>
      <vt:lpstr>Athelas Regular</vt:lpstr>
      <vt:lpstr>Bodoni 72 Smallcaps</vt:lpstr>
      <vt:lpstr>Futura Medium</vt:lpstr>
      <vt:lpstr>Microsoft Sans Serif</vt:lpstr>
      <vt:lpstr>Noto Sans Javanese</vt:lpstr>
      <vt:lpstr>Noto Sans Psalter Pahlavi</vt:lpstr>
      <vt:lpstr>Noto Sans Zawgyi Regular</vt:lpstr>
      <vt:lpstr>Silom</vt:lpstr>
      <vt:lpstr>STIXSizeFourSym Regular</vt:lpstr>
      <vt:lpstr>Times Regular</vt:lpstr>
      <vt:lpstr>Times New Roman Regular</vt:lpstr>
      <vt:lpstr>汉仪粗仿宋简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东方甲乙木</cp:lastModifiedBy>
  <cp:revision>8</cp:revision>
  <dcterms:created xsi:type="dcterms:W3CDTF">2024-02-25T01:11:47Z</dcterms:created>
  <dcterms:modified xsi:type="dcterms:W3CDTF">2024-02-25T01:11:47Z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CFEB5E0905D1F17C8CE2D66594E83275_42</vt:lpwstr>
  </property>
  <property fmtid="{D5CDD505-2E9C-101B-9397-08002B2CF9AE}" pid="3" name="KSOProductBuildVer">
    <vt:lpwstr>2052-6.4.0.8550</vt:lpwstr>
  </property>
</Properties>
</file>